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0"/>
  </p:notesMasterIdLst>
  <p:sldIdLst>
    <p:sldId id="343" r:id="rId2"/>
    <p:sldId id="258" r:id="rId3"/>
    <p:sldId id="259" r:id="rId4"/>
    <p:sldId id="260" r:id="rId5"/>
    <p:sldId id="344" r:id="rId6"/>
    <p:sldId id="261" r:id="rId7"/>
    <p:sldId id="262" r:id="rId8"/>
    <p:sldId id="345" r:id="rId9"/>
    <p:sldId id="263" r:id="rId10"/>
    <p:sldId id="346" r:id="rId11"/>
    <p:sldId id="347" r:id="rId12"/>
    <p:sldId id="405" r:id="rId13"/>
    <p:sldId id="414" r:id="rId14"/>
    <p:sldId id="264" r:id="rId15"/>
    <p:sldId id="348" r:id="rId16"/>
    <p:sldId id="349" r:id="rId17"/>
    <p:sldId id="265" r:id="rId18"/>
    <p:sldId id="266" r:id="rId19"/>
    <p:sldId id="350" r:id="rId20"/>
    <p:sldId id="351" r:id="rId21"/>
    <p:sldId id="267" r:id="rId22"/>
    <p:sldId id="268" r:id="rId23"/>
    <p:sldId id="352" r:id="rId24"/>
    <p:sldId id="353" r:id="rId25"/>
    <p:sldId id="354" r:id="rId26"/>
    <p:sldId id="269" r:id="rId27"/>
    <p:sldId id="270" r:id="rId28"/>
    <p:sldId id="271" r:id="rId29"/>
    <p:sldId id="407" r:id="rId30"/>
    <p:sldId id="356" r:id="rId31"/>
    <p:sldId id="406" r:id="rId32"/>
    <p:sldId id="272" r:id="rId33"/>
    <p:sldId id="357" r:id="rId34"/>
    <p:sldId id="358" r:id="rId35"/>
    <p:sldId id="359" r:id="rId36"/>
    <p:sldId id="273" r:id="rId37"/>
    <p:sldId id="360" r:id="rId38"/>
    <p:sldId id="274" r:id="rId39"/>
    <p:sldId id="361" r:id="rId40"/>
    <p:sldId id="275" r:id="rId41"/>
    <p:sldId id="362" r:id="rId42"/>
    <p:sldId id="276" r:id="rId43"/>
    <p:sldId id="277" r:id="rId44"/>
    <p:sldId id="278" r:id="rId45"/>
    <p:sldId id="363" r:id="rId46"/>
    <p:sldId id="279" r:id="rId47"/>
    <p:sldId id="364" r:id="rId48"/>
    <p:sldId id="280" r:id="rId49"/>
    <p:sldId id="365" r:id="rId50"/>
    <p:sldId id="281" r:id="rId51"/>
    <p:sldId id="282" r:id="rId52"/>
    <p:sldId id="366" r:id="rId53"/>
    <p:sldId id="283" r:id="rId54"/>
    <p:sldId id="367" r:id="rId55"/>
    <p:sldId id="284" r:id="rId56"/>
    <p:sldId id="368" r:id="rId57"/>
    <p:sldId id="285" r:id="rId58"/>
    <p:sldId id="286" r:id="rId59"/>
    <p:sldId id="369" r:id="rId60"/>
    <p:sldId id="370" r:id="rId61"/>
    <p:sldId id="287" r:id="rId62"/>
    <p:sldId id="371" r:id="rId63"/>
    <p:sldId id="288" r:id="rId64"/>
    <p:sldId id="289" r:id="rId65"/>
    <p:sldId id="401" r:id="rId66"/>
    <p:sldId id="402" r:id="rId67"/>
    <p:sldId id="372" r:id="rId68"/>
    <p:sldId id="290" r:id="rId69"/>
    <p:sldId id="291" r:id="rId70"/>
    <p:sldId id="292" r:id="rId71"/>
    <p:sldId id="293" r:id="rId72"/>
    <p:sldId id="373" r:id="rId73"/>
    <p:sldId id="294" r:id="rId74"/>
    <p:sldId id="374" r:id="rId75"/>
    <p:sldId id="295" r:id="rId76"/>
    <p:sldId id="296" r:id="rId77"/>
    <p:sldId id="297" r:id="rId78"/>
    <p:sldId id="408" r:id="rId79"/>
    <p:sldId id="409" r:id="rId80"/>
    <p:sldId id="410" r:id="rId81"/>
    <p:sldId id="411" r:id="rId82"/>
    <p:sldId id="412" r:id="rId83"/>
    <p:sldId id="413" r:id="rId84"/>
    <p:sldId id="375" r:id="rId85"/>
    <p:sldId id="298" r:id="rId86"/>
    <p:sldId id="299" r:id="rId87"/>
    <p:sldId id="376" r:id="rId88"/>
    <p:sldId id="300" r:id="rId89"/>
    <p:sldId id="301" r:id="rId90"/>
    <p:sldId id="302" r:id="rId91"/>
    <p:sldId id="403" r:id="rId92"/>
    <p:sldId id="404" r:id="rId93"/>
    <p:sldId id="377" r:id="rId94"/>
    <p:sldId id="378" r:id="rId95"/>
    <p:sldId id="415" r:id="rId96"/>
    <p:sldId id="303" r:id="rId97"/>
    <p:sldId id="416" r:id="rId98"/>
    <p:sldId id="304" r:id="rId99"/>
    <p:sldId id="305" r:id="rId100"/>
    <p:sldId id="379" r:id="rId101"/>
    <p:sldId id="306" r:id="rId102"/>
    <p:sldId id="307" r:id="rId103"/>
    <p:sldId id="308" r:id="rId104"/>
    <p:sldId id="309" r:id="rId105"/>
    <p:sldId id="310" r:id="rId106"/>
    <p:sldId id="311" r:id="rId107"/>
    <p:sldId id="312" r:id="rId108"/>
    <p:sldId id="313" r:id="rId109"/>
    <p:sldId id="314" r:id="rId110"/>
    <p:sldId id="315" r:id="rId111"/>
    <p:sldId id="380" r:id="rId112"/>
    <p:sldId id="316" r:id="rId113"/>
    <p:sldId id="317" r:id="rId114"/>
    <p:sldId id="381" r:id="rId115"/>
    <p:sldId id="318" r:id="rId116"/>
    <p:sldId id="319" r:id="rId117"/>
    <p:sldId id="320" r:id="rId118"/>
    <p:sldId id="396" r:id="rId119"/>
    <p:sldId id="397" r:id="rId120"/>
    <p:sldId id="382" r:id="rId121"/>
    <p:sldId id="383" r:id="rId122"/>
    <p:sldId id="384" r:id="rId123"/>
    <p:sldId id="321" r:id="rId124"/>
    <p:sldId id="385" r:id="rId125"/>
    <p:sldId id="322" r:id="rId126"/>
    <p:sldId id="386" r:id="rId127"/>
    <p:sldId id="323" r:id="rId128"/>
    <p:sldId id="387" r:id="rId129"/>
    <p:sldId id="324" r:id="rId130"/>
    <p:sldId id="388" r:id="rId131"/>
    <p:sldId id="325" r:id="rId132"/>
    <p:sldId id="326" r:id="rId133"/>
    <p:sldId id="389" r:id="rId134"/>
    <p:sldId id="327" r:id="rId135"/>
    <p:sldId id="328" r:id="rId136"/>
    <p:sldId id="329" r:id="rId137"/>
    <p:sldId id="398" r:id="rId138"/>
    <p:sldId id="399" r:id="rId139"/>
    <p:sldId id="400" r:id="rId140"/>
    <p:sldId id="390" r:id="rId141"/>
    <p:sldId id="330" r:id="rId142"/>
    <p:sldId id="331" r:id="rId143"/>
    <p:sldId id="391" r:id="rId144"/>
    <p:sldId id="332" r:id="rId145"/>
    <p:sldId id="333" r:id="rId146"/>
    <p:sldId id="334" r:id="rId147"/>
    <p:sldId id="335" r:id="rId148"/>
    <p:sldId id="394" r:id="rId149"/>
    <p:sldId id="395" r:id="rId150"/>
    <p:sldId id="392" r:id="rId151"/>
    <p:sldId id="393" r:id="rId152"/>
    <p:sldId id="336" r:id="rId153"/>
    <p:sldId id="337" r:id="rId154"/>
    <p:sldId id="338" r:id="rId155"/>
    <p:sldId id="339" r:id="rId156"/>
    <p:sldId id="340" r:id="rId157"/>
    <p:sldId id="341" r:id="rId158"/>
    <p:sldId id="342" r:id="rId15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22C3-A5FA-40A3-A50D-BDEA4708DAF7}" type="datetimeFigureOut">
              <a:rPr lang="en-US" smtClean="0"/>
              <a:t>5/21/2022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19BE6-9CBF-44FD-8A01-3378D6024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6B6E-7392-4AAB-B74D-020DDD275D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1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19BE6-9CBF-44FD-8A01-3378D60248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7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Anchoring</a:t>
            </a:r>
          </a:p>
          <a:p>
            <a:r>
              <a:rPr lang="zh-CN" dirty="0"/>
              <a:t>抛锚</a:t>
            </a:r>
            <a:r>
              <a:rPr lang="en-US" altLang="zh-CN" dirty="0"/>
              <a:t> </a:t>
            </a:r>
            <a:r>
              <a:rPr lang="en-US" dirty="0"/>
              <a:t>anchor, break down, drop anchor, cast anchor, lie at anchor</a:t>
            </a:r>
          </a:p>
          <a:p>
            <a:r>
              <a:rPr lang="zh-CN" dirty="0"/>
              <a:t>泊</a:t>
            </a:r>
            <a:r>
              <a:rPr lang="en-US" altLang="zh-CN" dirty="0"/>
              <a:t> </a:t>
            </a:r>
            <a:r>
              <a:rPr lang="en-US" dirty="0"/>
              <a:t>berth, moor, anchor, touch</a:t>
            </a:r>
          </a:p>
          <a:p>
            <a:endParaRPr lang="en-US" dirty="0"/>
          </a:p>
          <a:p>
            <a:r>
              <a:rPr lang="en-US" altLang="zh-CN" dirty="0"/>
              <a:t>Dock</a:t>
            </a:r>
          </a:p>
          <a:p>
            <a:r>
              <a:rPr lang="zh-CN" altLang="en-US" dirty="0"/>
              <a:t>码头</a:t>
            </a:r>
          </a:p>
          <a:p>
            <a:r>
              <a:rPr lang="en-US" dirty="0" err="1"/>
              <a:t>Mǎtóu</a:t>
            </a:r>
            <a:endParaRPr lang="en-US" dirty="0"/>
          </a:p>
          <a:p>
            <a:endParaRPr lang="en-US" dirty="0"/>
          </a:p>
          <a:p>
            <a:r>
              <a:rPr lang="en-US" dirty="0"/>
              <a:t>Padding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dirty="0"/>
              <a:t>填充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filling, padding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19BE6-9CBF-44FD-8A01-3378D60248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0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snap line </a:t>
            </a:r>
            <a:r>
              <a:rPr lang="en-US" dirty="0" err="1"/>
              <a:t>Duìqí</a:t>
            </a:r>
            <a:r>
              <a:rPr lang="en-US" dirty="0"/>
              <a:t> </a:t>
            </a:r>
            <a:r>
              <a:rPr lang="en-US" dirty="0" err="1"/>
              <a:t>xiàn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19BE6-9CBF-44FD-8A01-3378D60248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28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CDBB5E5A-A4DC-4502-9F72-D9CDCE70F67A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148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1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defTabSz="931863" eaLnBrk="0" hangingPunct="0"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25000"/>
              </a:spcAft>
              <a:buClr>
                <a:schemeClr val="tx1"/>
              </a:buClr>
              <a:defRPr sz="1600">
                <a:solidFill>
                  <a:srgbClr val="275A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pPr eaLnBrk="1" hangingPunct="1"/>
            <a:fld id="{E06C37B5-46E0-48DA-BCDD-094B0E4E5C99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149</a:t>
            </a:fld>
            <a:endParaRPr lang="en-US" alt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9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4233" y="4953000"/>
            <a:ext cx="12196233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dirty="0">
                <a:latin typeface="Cambria" panose="02040503050406030204" pitchFamily="18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fld id="{CCD2BC71-F1C6-477D-BF76-91E32D6E328B}" type="datetime1">
              <a:rPr lang="en-US" smtClean="0"/>
              <a:t>5/21/2022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657600" y="6408739"/>
            <a:ext cx="5317067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345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331F31-60D0-4150-B2CD-0533B19C9ACE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4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99239C-2D75-46B7-ACD7-DE1218FC6CFA}" type="datetime1">
              <a:rPr lang="en-US" smtClean="0"/>
              <a:t>5/21/2022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4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4488296" y="6408739"/>
            <a:ext cx="704426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buFont typeface="Wingdings" pitchFamily="2" charset="2"/>
              <a:buChar char="§"/>
              <a:defRPr sz="2400"/>
            </a:lvl2pPr>
            <a:lvl3pPr>
              <a:defRPr sz="2400"/>
            </a:lvl3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61D7DA9C-DABB-46A5-92F8-E826EDAA98D4}" type="datetime1">
              <a:rPr lang="en-US" smtClean="0"/>
              <a:t>5/21/2022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0" y="6408739"/>
            <a:ext cx="3488267" cy="365125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54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4849284" y="3005138"/>
            <a:ext cx="243416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599518" y="3005138"/>
            <a:ext cx="24553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FEE9F9D0-0517-465F-8BD0-A9BEF07394EA}" type="datetime1">
              <a:rPr lang="en-US" smtClean="0"/>
              <a:t>5/21/2022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43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EE1781CB-7616-4FC8-AF9F-C99009D6B36B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38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E307C4C4-E8FF-4141-82A9-77196C7CE092}" type="datetime1">
              <a:rPr lang="en-US" smtClean="0"/>
              <a:t>5/21/2022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39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874D4A2C-E1AE-46EB-A2A8-896BFDDFF1DF}" type="datetime1">
              <a:rPr lang="en-US" smtClean="0"/>
              <a:t>5/21/2022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78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D4BC0D-60B8-46A2-937F-0DA65AE23464}" type="datetime1">
              <a:rPr lang="en-US" smtClean="0"/>
              <a:t>5/21/2022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72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fld id="{E939CFD7-F938-4160-A486-134A7511DFDC}" type="datetime1">
              <a:rPr lang="en-US" smtClean="0"/>
              <a:t>5/21/2022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29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666751" y="5945188"/>
            <a:ext cx="6587067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647700" y="5938838"/>
            <a:ext cx="4921251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 sz="1800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11552768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11303001" y="4987925"/>
            <a:ext cx="24341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fld id="{8D7B2B70-7043-4BD8-82C7-E5EF142DDB98}" type="datetime1">
              <a:rPr lang="en-US" smtClean="0"/>
              <a:t>5/21/2022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39884" y="6408739"/>
            <a:ext cx="313478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91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481138"/>
            <a:ext cx="109728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39"/>
            <a:ext cx="2559051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fld id="{E764EEB2-82AC-4467-A3F7-3252244E8C31}" type="datetime1">
              <a:rPr lang="en-US" smtClean="0"/>
              <a:t>5/21/2022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609600" y="6408739"/>
            <a:ext cx="836506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Cambria" panose="02040503050406030204" pitchFamily="18" charset="0"/>
                <a:cs typeface="+mn-cs"/>
              </a:defRPr>
            </a:lvl1pPr>
            <a:extLst/>
          </a:lstStyle>
          <a:p>
            <a:r>
              <a:rPr lang="en-US"/>
              <a:t>©1992-2017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39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mbria" panose="02040503050406030204" pitchFamily="18" charset="0"/>
              </a:defRPr>
            </a:lvl1pPr>
          </a:lstStyle>
          <a:p>
            <a:fld id="{8980B2AD-40F8-43A4-A51E-60F664408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0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Cambria" panose="02040503050406030204" pitchFamily="18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veloper.com/guides/components-versus-controls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language-reference/builtin-types/struct" TargetMode="External"/><Relationship Id="rId2" Type="http://schemas.openxmlformats.org/officeDocument/2006/relationships/hyperlink" Target="https://docs.microsoft.com/en-us/dotnet/csharp/language-reference/keywords/clas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dotnet/csharp/programming-guide/classes-and-structs/partial-classes-and-methods" TargetMode="External"/><Relationship Id="rId4" Type="http://schemas.openxmlformats.org/officeDocument/2006/relationships/hyperlink" Target="https://docs.microsoft.com/en-us/dotnet/csharp/language-reference/keywords/interfac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uru99.com/java-vs-c-sharp-key-difference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dobe.com/support/ultradev/edit_database/insert_checkboxes/insert_checkboxes02.html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Graphical User Interfaces with Windows Forms: 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Chapter 14 of Visual C# How to Program, 6/e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831AB-0B16-4156-96E2-8357B19AF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3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A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rgbClr val="7030A0"/>
                </a:solidFill>
                <a:latin typeface="Consolas" panose="020B0609020204030204" pitchFamily="49" charset="0"/>
              </a:rPr>
              <a:t>Java Frame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）</a:t>
            </a:r>
            <a:r>
              <a:rPr lang="en-US" altLang="en-US" dirty="0">
                <a:solidFill>
                  <a:srgbClr val="FF0000"/>
                </a:solidFill>
              </a:rPr>
              <a:t> is a graphical element that appears on your computer’s desktop; it can be a dialog, a window or an MDI window.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A component </a:t>
            </a:r>
            <a:r>
              <a:rPr lang="en-US" altLang="en-US" u="sng" dirty="0">
                <a:solidFill>
                  <a:srgbClr val="7030A0"/>
                </a:solidFill>
              </a:rPr>
              <a:t>is an instance of </a:t>
            </a:r>
            <a:r>
              <a:rPr lang="en-US" altLang="en-US" u="sng" dirty="0">
                <a:solidFill>
                  <a:srgbClr val="FF0000"/>
                </a:solidFill>
              </a:rPr>
              <a:t>a class </a:t>
            </a:r>
            <a:r>
              <a:rPr lang="en-US" altLang="en-US" u="sng" dirty="0">
                <a:solidFill>
                  <a:srgbClr val="7030A0"/>
                </a:solidFill>
              </a:rPr>
              <a:t>that implements the </a:t>
            </a:r>
            <a:r>
              <a:rPr lang="en-US" alt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IComponent</a:t>
            </a:r>
            <a:r>
              <a:rPr lang="en-US" altLang="en-US" u="sng" dirty="0">
                <a:solidFill>
                  <a:srgbClr val="7030A0"/>
                </a:solidFill>
              </a:rPr>
              <a:t> interface</a:t>
            </a:r>
            <a:r>
              <a:rPr lang="en-US" altLang="en-US" dirty="0">
                <a:solidFill>
                  <a:srgbClr val="7030A0"/>
                </a:solidFill>
              </a:rPr>
              <a:t>, which defines the </a:t>
            </a:r>
            <a:r>
              <a:rPr lang="en-US" altLang="en-US" dirty="0">
                <a:solidFill>
                  <a:srgbClr val="FF0000"/>
                </a:solidFill>
              </a:rPr>
              <a:t>behaviors that components </a:t>
            </a:r>
            <a:r>
              <a:rPr lang="en-US" altLang="en-US" dirty="0">
                <a:solidFill>
                  <a:srgbClr val="7030A0"/>
                </a:solidFill>
              </a:rPr>
              <a:t>must implement, such as how the component is loaded.</a:t>
            </a:r>
          </a:p>
          <a:p>
            <a:endParaRPr lang="en-US" altLang="en-US" dirty="0">
              <a:solidFill>
                <a:srgbClr val="7030A0"/>
              </a:solidFill>
            </a:endParaRPr>
          </a:p>
          <a:p>
            <a:endParaRPr lang="en-US" altLang="en-US" dirty="0">
              <a:solidFill>
                <a:srgbClr val="7030A0"/>
              </a:solidFill>
            </a:endParaRPr>
          </a:p>
          <a:p>
            <a:r>
              <a:rPr lang="en-US" altLang="en-US" dirty="0">
                <a:solidFill>
                  <a:srgbClr val="7030A0"/>
                </a:solidFill>
              </a:rPr>
              <a:t>A control</a:t>
            </a:r>
            <a:r>
              <a:rPr lang="en-US" altLang="en-US" dirty="0"/>
              <a:t>, such as a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dirty="0">
                <a:solidFill>
                  <a:srgbClr val="7030A0"/>
                </a:solidFill>
              </a:rPr>
              <a:t> or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dirty="0"/>
              <a:t>, has a </a:t>
            </a:r>
            <a:r>
              <a:rPr lang="en-US" altLang="en-US" dirty="0">
                <a:solidFill>
                  <a:srgbClr val="FF0000"/>
                </a:solidFill>
              </a:rPr>
              <a:t>graphical representation </a:t>
            </a:r>
            <a:r>
              <a:rPr lang="en-US" altLang="en-US" dirty="0"/>
              <a:t>at runtime. </a:t>
            </a: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14.2  Windows Forms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A7986-9F78-4FC9-BE96-CF0376F2D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243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program in Fig. 14.28 uses </a:t>
            </a:r>
            <a:r>
              <a:rPr lang="en-US" altLang="en-US" dirty="0" err="1">
                <a:latin typeface="Consolas" panose="020B0609020204030204" pitchFamily="49" charset="0"/>
              </a:rPr>
              <a:t>RadioButton</a:t>
            </a:r>
            <a:r>
              <a:rPr lang="en-US" altLang="en-US" dirty="0" err="1"/>
              <a:t>s</a:t>
            </a:r>
            <a:r>
              <a:rPr lang="en-US" altLang="en-US" dirty="0"/>
              <a:t> to enable users to select options for a </a:t>
            </a:r>
            <a:r>
              <a:rPr lang="en-US" altLang="en-US" dirty="0" err="1">
                <a:latin typeface="Consolas" panose="020B0609020204030204" pitchFamily="49" charset="0"/>
              </a:rPr>
              <a:t>MessageBox</a:t>
            </a:r>
            <a:r>
              <a:rPr lang="en-US" altLang="en-US" dirty="0"/>
              <a:t>. </a:t>
            </a:r>
          </a:p>
          <a:p>
            <a:endParaRPr lang="en-US" altLang="en-US" dirty="0"/>
          </a:p>
        </p:txBody>
      </p:sp>
      <p:sp>
        <p:nvSpPr>
          <p:cNvPr id="145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14.7  CheckBoxes and RadioButtons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53DA41-4E6D-45D9-A522-3C791C89C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208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7195-657A-48F6-920E-EDD9BE47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292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E1962-D1B5-4F74-BB09-1FACD08D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85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533D0-CB44-473B-A5F6-E5D3A2DF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437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65BF5-5EA7-435D-AE1B-8C25A6DE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687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5A539-A57A-4147-AEC4-D546BB9C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379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E330B7F-F3DB-4CED-894B-501D8BC5100E}"/>
              </a:ext>
            </a:extLst>
          </p:cNvPr>
          <p:cNvSpPr/>
          <p:nvPr/>
        </p:nvSpPr>
        <p:spPr>
          <a:xfrm>
            <a:off x="2263805" y="228156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E5331-5177-4E56-8C64-F8FBF6FF5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677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CA704-114A-45DB-94A0-9D9B2F9F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58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0"/>
            <a:ext cx="1177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49408-20FE-433E-AADF-45EDEF85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108</a:t>
            </a:fld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E584746-5F75-4F48-BDA6-B02BFDBF9F6A}"/>
              </a:ext>
            </a:extLst>
          </p:cNvPr>
          <p:cNvSpPr/>
          <p:nvPr/>
        </p:nvSpPr>
        <p:spPr>
          <a:xfrm>
            <a:off x="559293" y="280534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Two groups</a:t>
            </a:r>
          </a:p>
        </p:txBody>
      </p:sp>
    </p:spTree>
    <p:extLst>
      <p:ext uri="{BB962C8B-B14F-4D97-AF65-F5344CB8AC3E}">
        <p14:creationId xmlns:p14="http://schemas.microsoft.com/office/powerpoint/2010/main" val="30476378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3" y="0"/>
            <a:ext cx="107092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06D18-9590-4B6A-80A5-0DED6E74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6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 14.3 displays the Windows Forms </a:t>
            </a:r>
            <a:r>
              <a:rPr lang="en-US" altLang="en-US" dirty="0">
                <a:solidFill>
                  <a:srgbClr val="FF0000"/>
                </a:solidFill>
              </a:rPr>
              <a:t>controls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components</a:t>
            </a:r>
            <a:r>
              <a:rPr lang="en-US" altLang="en-US" dirty="0"/>
              <a:t> from the C# Toolbox.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To add a </a:t>
            </a:r>
            <a:r>
              <a:rPr lang="en-US" altLang="en-US" dirty="0">
                <a:solidFill>
                  <a:srgbClr val="7030A0"/>
                </a:solidFill>
              </a:rPr>
              <a:t>control</a:t>
            </a:r>
            <a:r>
              <a:rPr lang="en-US" altLang="en-US" dirty="0">
                <a:solidFill>
                  <a:srgbClr val="FF0000"/>
                </a:solidFill>
              </a:rPr>
              <a:t> or </a:t>
            </a:r>
            <a:r>
              <a:rPr lang="en-US" altLang="en-US" dirty="0">
                <a:solidFill>
                  <a:srgbClr val="7030A0"/>
                </a:solidFill>
              </a:rPr>
              <a:t>component</a:t>
            </a:r>
            <a:r>
              <a:rPr lang="en-US" altLang="en-US" dirty="0">
                <a:solidFill>
                  <a:srgbClr val="FF0000"/>
                </a:solidFill>
              </a:rPr>
              <a:t>, select it from the </a:t>
            </a:r>
            <a:r>
              <a:rPr lang="en-US" altLang="en-US" b="1" dirty="0">
                <a:solidFill>
                  <a:srgbClr val="7030A0"/>
                </a:solidFill>
              </a:rPr>
              <a:t>Toolbox</a:t>
            </a:r>
            <a:r>
              <a:rPr lang="en-US" altLang="en-US" dirty="0">
                <a:solidFill>
                  <a:srgbClr val="FF0000"/>
                </a:solidFill>
              </a:rPr>
              <a:t> and drag it onto the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dirty="0">
                <a:solidFill>
                  <a:srgbClr val="FF0000"/>
                </a:solidFill>
              </a:rPr>
              <a:t>. </a:t>
            </a:r>
          </a:p>
          <a:p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zh-CN" u="sng" dirty="0">
                <a:solidFill>
                  <a:srgbClr val="FF0000"/>
                </a:solidFill>
              </a:rPr>
              <a:t>What is the diff between </a:t>
            </a:r>
            <a:r>
              <a:rPr lang="en-US" altLang="zh-CN" u="sng" dirty="0">
                <a:solidFill>
                  <a:srgbClr val="7030A0"/>
                </a:solidFill>
              </a:rPr>
              <a:t>control </a:t>
            </a:r>
            <a:r>
              <a:rPr lang="en-US" altLang="zh-CN" u="sng" dirty="0">
                <a:solidFill>
                  <a:srgbClr val="FF0000"/>
                </a:solidFill>
              </a:rPr>
              <a:t>&amp; </a:t>
            </a:r>
            <a:r>
              <a:rPr lang="en-US" altLang="zh-CN" u="sng" dirty="0">
                <a:solidFill>
                  <a:srgbClr val="7030A0"/>
                </a:solidFill>
              </a:rPr>
              <a:t>component</a:t>
            </a:r>
            <a:r>
              <a:rPr lang="en-US" altLang="zh-CN" u="sng" dirty="0">
                <a:solidFill>
                  <a:srgbClr val="FF0000"/>
                </a:solidFill>
              </a:rPr>
              <a:t>?</a:t>
            </a:r>
            <a:endParaRPr lang="en-US" altLang="en-US" u="sng" dirty="0">
              <a:solidFill>
                <a:srgbClr val="FF0000"/>
              </a:solidFill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14.2  Windows Forms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0B318-5C89-4B3C-86C9-5050C4F5F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072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12192000" cy="5586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23119-4448-4CE5-BEF4-FC484315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293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</a:t>
            </a:r>
            <a:r>
              <a:rPr lang="en-US" altLang="en-US" dirty="0" err="1">
                <a:latin typeface="Consolas" panose="020B0609020204030204" pitchFamily="49" charset="0"/>
              </a:rPr>
              <a:t>PictureBox</a:t>
            </a:r>
            <a:r>
              <a:rPr lang="en-US" altLang="en-US" dirty="0"/>
              <a:t> displays an image. </a:t>
            </a:r>
          </a:p>
          <a:p>
            <a:r>
              <a:rPr lang="en-US" altLang="en-US" dirty="0"/>
              <a:t>Figure 14.29 describes common </a:t>
            </a:r>
            <a:r>
              <a:rPr lang="en-US" altLang="en-US" dirty="0" err="1">
                <a:latin typeface="Consolas" panose="020B0609020204030204" pitchFamily="49" charset="0"/>
              </a:rPr>
              <a:t>PictureBox</a:t>
            </a:r>
            <a:r>
              <a:rPr lang="en-US" altLang="en-US" dirty="0"/>
              <a:t> properties and a common event.</a:t>
            </a:r>
          </a:p>
          <a:p>
            <a:endParaRPr lang="en-US" altLang="en-US" dirty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14.8  PictureBoxes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AFDA4-6B54-4177-AB57-63DC02DB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723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0"/>
            <a:ext cx="11301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2934E-0BE6-4FDE-A704-25AA450A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2633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075"/>
            <a:ext cx="12192000" cy="46402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9B588E3-794F-491F-87F4-2209400829ED}"/>
              </a:ext>
            </a:extLst>
          </p:cNvPr>
          <p:cNvSpPr/>
          <p:nvPr/>
        </p:nvSpPr>
        <p:spPr>
          <a:xfrm>
            <a:off x="10031768" y="427903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EF572-BC03-4B34-ADB4-9C17402F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858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 14.30 uses a </a:t>
            </a:r>
            <a:r>
              <a:rPr lang="en-US" altLang="en-US" dirty="0" err="1">
                <a:latin typeface="Consolas" panose="020B0609020204030204" pitchFamily="49" charset="0"/>
              </a:rPr>
              <a:t>PictureBox</a:t>
            </a:r>
            <a:r>
              <a:rPr lang="en-US" altLang="en-US" dirty="0"/>
              <a:t> to display </a:t>
            </a:r>
            <a:r>
              <a:rPr lang="en-US" altLang="en-US" dirty="0">
                <a:solidFill>
                  <a:srgbClr val="7030A0"/>
                </a:solidFill>
              </a:rPr>
              <a:t>bitmap images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14.8  PictureBoxes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C6D0B-05BB-4D30-8A42-B64B8CA7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001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E850531-4B63-481F-A065-82516233338A}"/>
              </a:ext>
            </a:extLst>
          </p:cNvPr>
          <p:cNvSpPr/>
          <p:nvPr/>
        </p:nvSpPr>
        <p:spPr>
          <a:xfrm>
            <a:off x="1029810" y="36664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256FF-6924-4B4B-9260-03FEE43D3B2B}"/>
              </a:ext>
            </a:extLst>
          </p:cNvPr>
          <p:cNvSpPr txBox="1"/>
          <p:nvPr/>
        </p:nvSpPr>
        <p:spPr>
          <a:xfrm>
            <a:off x="6729273" y="4151110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imageNumber</a:t>
            </a:r>
            <a:r>
              <a:rPr lang="en-US" dirty="0">
                <a:solidFill>
                  <a:srgbClr val="FF0000"/>
                </a:solidFill>
              </a:rPr>
              <a:t> = -1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97D1B-848E-47DD-B68F-D5CB250B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900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165D5FA-32DE-40B5-9C46-9316FF2283ED}"/>
              </a:ext>
            </a:extLst>
          </p:cNvPr>
          <p:cNvSpPr/>
          <p:nvPr/>
        </p:nvSpPr>
        <p:spPr>
          <a:xfrm>
            <a:off x="1189607" y="324922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A904625-A0F5-4A75-9919-004DEBAB4871}"/>
              </a:ext>
            </a:extLst>
          </p:cNvPr>
          <p:cNvSpPr/>
          <p:nvPr/>
        </p:nvSpPr>
        <p:spPr>
          <a:xfrm>
            <a:off x="1961965" y="373385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1B1F7-0294-481A-A7BE-F9A98B48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211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63" y="0"/>
            <a:ext cx="91852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0D64D-2C16-4E36-91D8-A1EC1BFE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49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194396-C8CF-4FBA-8A04-B741AA92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71573" cy="804861"/>
          </a:xfrm>
        </p:spPr>
        <p:txBody>
          <a:bodyPr/>
          <a:lstStyle/>
          <a:p>
            <a:r>
              <a:rPr lang="en-US" dirty="0" err="1"/>
              <a:t>PictureBoxTestForm.</a:t>
            </a:r>
            <a:r>
              <a:rPr lang="en-US" dirty="0" err="1">
                <a:solidFill>
                  <a:srgbClr val="FF0000"/>
                </a:solidFill>
              </a:rPr>
              <a:t>Designer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EFEF60-F26D-4E51-A353-C85EDA445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AA8F69-1FDD-4DAF-B21A-ADED319E0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499"/>
            <a:ext cx="12192000" cy="633551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B541EBB-AA4A-4AC8-ADC4-7E159A11D3A0}"/>
              </a:ext>
            </a:extLst>
          </p:cNvPr>
          <p:cNvSpPr/>
          <p:nvPr/>
        </p:nvSpPr>
        <p:spPr>
          <a:xfrm>
            <a:off x="120396" y="60071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5250E-F91B-473E-A35F-6A72441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430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428764-532B-4217-BD71-F9411D512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DE3217-735D-45FE-9C70-F79F25D3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7CFA2-5A55-490C-B108-4C7BB858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E5D343E-2BEE-4A1B-BA2C-B7D00A1310A0}"/>
              </a:ext>
            </a:extLst>
          </p:cNvPr>
          <p:cNvSpPr/>
          <p:nvPr/>
        </p:nvSpPr>
        <p:spPr>
          <a:xfrm>
            <a:off x="0" y="502476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3269D-1C9A-41D4-84AA-4E4EF79D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36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99B32-62F6-45D7-8AB3-4438B6320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https://www.developer.com/guides/components-versus-controls/</a:t>
            </a:r>
            <a:endParaRPr lang="en-US" dirty="0"/>
          </a:p>
          <a:p>
            <a:r>
              <a:rPr lang="en-US" dirty="0"/>
              <a:t>Is a button a control or a component? This should be an easy question to answer. A button is a control. What about a list box? How about a group box? How about a </a:t>
            </a:r>
            <a:r>
              <a:rPr lang="en-US" dirty="0" err="1"/>
              <a:t>timeror</a:t>
            </a:r>
            <a:r>
              <a:rPr lang="en-US" dirty="0"/>
              <a:t> a radio button?</a:t>
            </a:r>
          </a:p>
          <a:p>
            <a:r>
              <a:rPr lang="en-US" dirty="0"/>
              <a:t>If you guessed that the </a:t>
            </a:r>
            <a:r>
              <a:rPr lang="en-US" dirty="0" err="1"/>
              <a:t>listbox</a:t>
            </a:r>
            <a:r>
              <a:rPr lang="en-US" dirty="0"/>
              <a:t> and group box were both controls, you were correct. A radio button is also a control. What do all of these have in common? </a:t>
            </a:r>
            <a:r>
              <a:rPr lang="en-US" dirty="0">
                <a:solidFill>
                  <a:srgbClr val="FF0000"/>
                </a:solidFill>
              </a:rPr>
              <a:t>They have an interface to the user</a:t>
            </a:r>
            <a:r>
              <a:rPr lang="en-US" dirty="0"/>
              <a:t>. </a:t>
            </a:r>
            <a:r>
              <a:rPr lang="en-US" u="sng" dirty="0">
                <a:solidFill>
                  <a:srgbClr val="7030A0"/>
                </a:solidFill>
              </a:rPr>
              <a:t>A timer on the other hand, does not have an interface to the user.</a:t>
            </a:r>
            <a:r>
              <a:rPr lang="en-US" u="sng" dirty="0"/>
              <a:t> As such, it is not a control. </a:t>
            </a:r>
            <a:r>
              <a:rPr lang="en-US" u="sng" dirty="0">
                <a:solidFill>
                  <a:srgbClr val="FF0000"/>
                </a:solidFill>
              </a:rPr>
              <a:t>It is a component</a:t>
            </a:r>
            <a:r>
              <a:rPr lang="en-US" u="sng" dirty="0"/>
              <a:t>. </a:t>
            </a:r>
          </a:p>
          <a:p>
            <a:r>
              <a:rPr lang="en-US" u="sng" dirty="0"/>
              <a:t>The difference between a control and a component is that a control </a:t>
            </a:r>
            <a:r>
              <a:rPr lang="en-US" u="sng" dirty="0">
                <a:solidFill>
                  <a:srgbClr val="FF0000"/>
                </a:solidFill>
              </a:rPr>
              <a:t>has a user interface </a:t>
            </a:r>
            <a:r>
              <a:rPr lang="en-US" u="sng" dirty="0"/>
              <a:t>and </a:t>
            </a:r>
            <a:r>
              <a:rPr lang="en-US" u="sng" dirty="0">
                <a:solidFill>
                  <a:srgbClr val="FF0000"/>
                </a:solidFill>
              </a:rPr>
              <a:t>a component does not</a:t>
            </a:r>
            <a:r>
              <a:rPr lang="en-US" u="sng" dirty="0"/>
              <a:t>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533583-218C-4D29-8CD0-5F71E79B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Components vs. Controls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233E2-BF30-43EB-8129-9F45A744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722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Using Resources Programmatically</a:t>
            </a:r>
          </a:p>
          <a:p>
            <a:r>
              <a:rPr lang="en-US" dirty="0">
                <a:solidFill>
                  <a:srgbClr val="7030A0"/>
                </a:solidFill>
              </a:rPr>
              <a:t>Embedding the images in the app prevents problems of using several separate files.</a:t>
            </a:r>
          </a:p>
          <a:p>
            <a:r>
              <a:rPr lang="en-US" dirty="0"/>
              <a:t>To add a resource:</a:t>
            </a:r>
          </a:p>
          <a:p>
            <a:pPr lvl="1"/>
            <a:r>
              <a:rPr lang="en-US" dirty="0"/>
              <a:t>Double click the </a:t>
            </a:r>
            <a:r>
              <a:rPr lang="en-US" dirty="0">
                <a:solidFill>
                  <a:srgbClr val="7030A0"/>
                </a:solidFill>
              </a:rPr>
              <a:t>project’s </a:t>
            </a:r>
            <a:r>
              <a:rPr lang="en-US" b="1" dirty="0">
                <a:solidFill>
                  <a:srgbClr val="7030A0"/>
                </a:solidFill>
              </a:rPr>
              <a:t>Properties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node in the </a:t>
            </a:r>
            <a:r>
              <a:rPr lang="en-US" b="1" dirty="0"/>
              <a:t>Solution Explorer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Click the </a:t>
            </a:r>
            <a:r>
              <a:rPr lang="en-US" b="1" dirty="0"/>
              <a:t>Resources</a:t>
            </a:r>
            <a:r>
              <a:rPr lang="en-US" dirty="0"/>
              <a:t> tab.</a:t>
            </a:r>
          </a:p>
          <a:p>
            <a:pPr lvl="1"/>
            <a:r>
              <a:rPr lang="en-US" dirty="0"/>
              <a:t>At the top of the </a:t>
            </a:r>
            <a:r>
              <a:rPr lang="en-US" b="1" dirty="0">
                <a:solidFill>
                  <a:srgbClr val="7030A0"/>
                </a:solidFill>
              </a:rPr>
              <a:t>Resources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tab click the down arrow next to the </a:t>
            </a:r>
            <a:r>
              <a:rPr lang="en-US" b="1" dirty="0"/>
              <a:t>Add Resource</a:t>
            </a:r>
            <a:r>
              <a:rPr lang="en-US" dirty="0"/>
              <a:t> button and select </a:t>
            </a:r>
            <a:r>
              <a:rPr lang="en-US" b="1" dirty="0">
                <a:solidFill>
                  <a:srgbClr val="7030A0"/>
                </a:solidFill>
              </a:rPr>
              <a:t>Add Existing File</a:t>
            </a:r>
            <a:r>
              <a:rPr lang="en-US" b="1" dirty="0"/>
              <a:t>…</a:t>
            </a:r>
          </a:p>
          <a:p>
            <a:pPr lvl="1"/>
            <a:r>
              <a:rPr lang="en-US" dirty="0"/>
              <a:t>Locate the files you wish to add and click the </a:t>
            </a:r>
            <a:r>
              <a:rPr lang="en-US" b="1" dirty="0"/>
              <a:t>Open</a:t>
            </a:r>
            <a:r>
              <a:rPr lang="en-US" dirty="0"/>
              <a:t> button.</a:t>
            </a:r>
          </a:p>
          <a:p>
            <a:pPr lvl="1"/>
            <a:r>
              <a:rPr lang="en-US" dirty="0"/>
              <a:t>Save your project.</a:t>
            </a:r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14.8  PictureBoxes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B72B6C-22A1-42A8-80A8-F987416B6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999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project’s resources are stored in its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Resources</a:t>
            </a:r>
            <a:r>
              <a:rPr lang="en-US" altLang="en-US" dirty="0"/>
              <a:t> class.</a:t>
            </a:r>
          </a:p>
          <a:p>
            <a:r>
              <a:rPr lang="en-US" altLang="en-US" dirty="0"/>
              <a:t>Its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ResourceManager</a:t>
            </a:r>
            <a:r>
              <a:rPr lang="en-US" altLang="en-US" dirty="0"/>
              <a:t> object allows interacting with the resources programmatically.</a:t>
            </a:r>
          </a:p>
          <a:p>
            <a:r>
              <a:rPr lang="en-US" altLang="en-US" dirty="0"/>
              <a:t>To access an image, use the method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GetObject</a:t>
            </a:r>
            <a:r>
              <a:rPr lang="en-US" altLang="en-US" dirty="0"/>
              <a:t>, which takes as an argument the resource name as it appears in the </a:t>
            </a:r>
            <a:r>
              <a:rPr lang="en-US" altLang="en-US" b="1" dirty="0"/>
              <a:t>Resources</a:t>
            </a:r>
            <a:r>
              <a:rPr lang="en-US" altLang="en-US" dirty="0"/>
              <a:t> tab.</a:t>
            </a:r>
          </a:p>
          <a:p>
            <a:r>
              <a:rPr lang="en-US" altLang="en-US" dirty="0"/>
              <a:t>The </a:t>
            </a:r>
            <a:r>
              <a:rPr lang="en-US" altLang="en-US" dirty="0">
                <a:latin typeface="Consolas" panose="020B0609020204030204" pitchFamily="49" charset="0"/>
              </a:rPr>
              <a:t>Resources</a:t>
            </a:r>
            <a:r>
              <a:rPr lang="en-US" altLang="en-US" dirty="0"/>
              <a:t> class also provides </a:t>
            </a:r>
            <a:r>
              <a:rPr lang="en-US" altLang="en-US" dirty="0">
                <a:solidFill>
                  <a:srgbClr val="7030A0"/>
                </a:solidFill>
              </a:rPr>
              <a:t>direct access </a:t>
            </a:r>
            <a:r>
              <a:rPr lang="en-US" altLang="en-US" dirty="0"/>
              <a:t>with expressions of the form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Resources.resourceName</a:t>
            </a:r>
            <a:r>
              <a:rPr lang="en-US" altLang="en-US" dirty="0"/>
              <a:t>.</a:t>
            </a:r>
          </a:p>
        </p:txBody>
      </p:sp>
      <p:sp>
        <p:nvSpPr>
          <p:cNvPr id="166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14.8  PictureBoxes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E4536-184E-4D43-97CD-4E9D6422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079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7030A0"/>
                </a:solidFill>
              </a:rPr>
              <a:t>Recall that </a:t>
            </a:r>
            <a:r>
              <a:rPr lang="en-US" u="sng" dirty="0">
                <a:solidFill>
                  <a:srgbClr val="FF0000"/>
                </a:solidFill>
              </a:rPr>
              <a:t>tool tips </a:t>
            </a:r>
            <a:r>
              <a:rPr lang="en-US" u="sng" dirty="0">
                <a:solidFill>
                  <a:srgbClr val="7030A0"/>
                </a:solidFill>
              </a:rPr>
              <a:t>are the helpful text that appears when the mouse hovers over an item in a GUI.</a:t>
            </a:r>
          </a:p>
          <a:p>
            <a:r>
              <a:rPr lang="en-US" dirty="0"/>
              <a:t>Figure 14.31 describes common properties and </a:t>
            </a:r>
            <a:r>
              <a:rPr lang="en-US" dirty="0">
                <a:solidFill>
                  <a:srgbClr val="7030A0"/>
                </a:solidFill>
              </a:rPr>
              <a:t>a common event of class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ToolTip</a:t>
            </a:r>
            <a:r>
              <a:rPr lang="en-US" dirty="0">
                <a:solidFill>
                  <a:srgbClr val="7030A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14.9  </a:t>
            </a:r>
            <a:r>
              <a:rPr lang="en-US" dirty="0">
                <a:solidFill>
                  <a:srgbClr val="FF0000"/>
                </a:solidFill>
              </a:rPr>
              <a:t>ToolTips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6B38A-8D4E-4F77-A112-34F53263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122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E3FCE47-3771-4860-82B1-6A1B9885000A}"/>
              </a:ext>
            </a:extLst>
          </p:cNvPr>
          <p:cNvSpPr/>
          <p:nvPr/>
        </p:nvSpPr>
        <p:spPr>
          <a:xfrm>
            <a:off x="120396" y="1828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0729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0"/>
            <a:ext cx="113871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CBA4E-3C91-4AB7-ACB9-C7150C21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900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7030A0"/>
                </a:solidFill>
              </a:rPr>
              <a:t>A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ToolTip</a:t>
            </a:r>
            <a:r>
              <a:rPr lang="en-US" altLang="en-US" dirty="0">
                <a:solidFill>
                  <a:srgbClr val="7030A0"/>
                </a:solidFill>
              </a:rPr>
              <a:t> component appears in the component tray—the region below the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dirty="0">
                <a:solidFill>
                  <a:srgbClr val="7030A0"/>
                </a:solidFill>
              </a:rPr>
              <a:t> in </a:t>
            </a:r>
            <a:r>
              <a:rPr lang="en-US" altLang="en-US" b="1" dirty="0">
                <a:solidFill>
                  <a:srgbClr val="7030A0"/>
                </a:solidFill>
              </a:rPr>
              <a:t>Design</a:t>
            </a:r>
            <a:r>
              <a:rPr lang="en-US" altLang="en-US" dirty="0">
                <a:solidFill>
                  <a:srgbClr val="7030A0"/>
                </a:solidFill>
              </a:rPr>
              <a:t> mode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latin typeface="Consolas" panose="020B0609020204030204" pitchFamily="49" charset="0"/>
              </a:rPr>
              <a:t>ToolTip</a:t>
            </a:r>
            <a:r>
              <a:rPr lang="en-US" altLang="en-US" dirty="0"/>
              <a:t> on </a:t>
            </a:r>
            <a:r>
              <a:rPr lang="en-US" altLang="en-US" dirty="0">
                <a:solidFill>
                  <a:srgbClr val="7030A0"/>
                </a:solidFill>
              </a:rPr>
              <a:t>property</a:t>
            </a:r>
            <a:r>
              <a:rPr lang="en-US" altLang="en-US" dirty="0"/>
              <a:t> for each </a:t>
            </a:r>
            <a:r>
              <a:rPr lang="en-US" altLang="en-US" dirty="0">
                <a:latin typeface="Consolas" panose="020B0609020204030204" pitchFamily="49" charset="0"/>
              </a:rPr>
              <a:t>ToolTip</a:t>
            </a:r>
            <a:r>
              <a:rPr lang="en-US" altLang="en-US" dirty="0"/>
              <a:t> component appears in the </a:t>
            </a:r>
            <a:r>
              <a:rPr lang="en-US" altLang="en-US" b="1" dirty="0"/>
              <a:t>Properties</a:t>
            </a:r>
            <a:r>
              <a:rPr lang="en-US" altLang="en-US" dirty="0"/>
              <a:t> window for the </a:t>
            </a:r>
            <a:r>
              <a:rPr lang="en-US" altLang="en-US" dirty="0">
                <a:latin typeface="Consolas" panose="020B0609020204030204" pitchFamily="49" charset="0"/>
              </a:rPr>
              <a:t>Form</a:t>
            </a:r>
            <a:r>
              <a:rPr lang="en-US" altLang="en-US" dirty="0"/>
              <a:t>’s other controls.</a:t>
            </a:r>
          </a:p>
          <a:p>
            <a:r>
              <a:rPr lang="en-US" altLang="en-US" dirty="0"/>
              <a:t>Figure 14.32 demonstrates the </a:t>
            </a:r>
            <a:r>
              <a:rPr lang="en-US" altLang="en-US" dirty="0">
                <a:latin typeface="Consolas" panose="020B0609020204030204" pitchFamily="49" charset="0"/>
              </a:rPr>
              <a:t>ToolTip</a:t>
            </a:r>
            <a:r>
              <a:rPr lang="en-US" altLang="en-US" dirty="0"/>
              <a:t> component.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14.9  ToolTips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000C3-CBB9-4C24-9A26-D802345C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9589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850"/>
            <a:ext cx="12192000" cy="46847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673DB-8B8E-4597-8C34-92C3CAEB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194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 14.33 shows the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ToolTip</a:t>
            </a:r>
            <a:r>
              <a:rPr lang="en-US" altLang="en-US" dirty="0"/>
              <a:t> in the </a:t>
            </a:r>
            <a:r>
              <a:rPr lang="en-US" altLang="en-US" dirty="0">
                <a:solidFill>
                  <a:srgbClr val="FF0000"/>
                </a:solidFill>
              </a:rPr>
              <a:t>component tray. </a:t>
            </a:r>
          </a:p>
          <a:p>
            <a:r>
              <a:rPr lang="en-US" altLang="en-US" dirty="0"/>
              <a:t>We set the tool tip text for the </a:t>
            </a:r>
            <a:r>
              <a:rPr lang="en-US" altLang="en-US" dirty="0">
                <a:solidFill>
                  <a:srgbClr val="7030A0"/>
                </a:solidFill>
              </a:rPr>
              <a:t>first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dirty="0">
                <a:latin typeface="Consolas" panose="020B0609020204030204" pitchFamily="49" charset="0"/>
              </a:rPr>
              <a:t>"First Label" </a:t>
            </a:r>
            <a:r>
              <a:rPr lang="en-US" altLang="en-US" dirty="0"/>
              <a:t>and the tool tip text for the </a:t>
            </a:r>
            <a:r>
              <a:rPr lang="en-US" altLang="en-US" dirty="0">
                <a:solidFill>
                  <a:srgbClr val="7030A0"/>
                </a:solidFill>
              </a:rPr>
              <a:t>second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dirty="0"/>
              <a:t>to </a:t>
            </a:r>
            <a:r>
              <a:rPr lang="en-US" altLang="en-US" dirty="0">
                <a:latin typeface="Consolas" panose="020B0609020204030204" pitchFamily="49" charset="0"/>
              </a:rPr>
              <a:t>"Second Label"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  <p:sp>
        <p:nvSpPr>
          <p:cNvPr id="172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14.9  ToolTips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63FA9E-599D-444A-882D-0506CA4D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918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388"/>
            <a:ext cx="12192000" cy="57356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3A0E6-7AFD-4AF0-9133-6584C3AB6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879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 14.34 demonstrates </a:t>
            </a:r>
            <a:r>
              <a:rPr lang="en-US" altLang="en-US" dirty="0">
                <a:solidFill>
                  <a:srgbClr val="FF0000"/>
                </a:solidFill>
              </a:rPr>
              <a:t>setting the tool-tip text for the first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174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14.9  ToolTips (Cont.)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F1922-D26E-4C9F-9EF6-4AD61DBD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503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A8D3B-66A7-4808-BD2E-EFEEC933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4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DD1C01-1706-4484-A501-E3444CA74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control</a:t>
            </a:r>
            <a:r>
              <a:rPr lang="en-US" altLang="zh-CN" dirty="0">
                <a:solidFill>
                  <a:srgbClr val="FF0000"/>
                </a:solidFill>
              </a:rPr>
              <a:t> class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a </a:t>
            </a:r>
            <a:r>
              <a:rPr lang="en-US" dirty="0">
                <a:solidFill>
                  <a:srgbClr val="FF0000"/>
                </a:solidFill>
              </a:rPr>
              <a:t>component </a:t>
            </a:r>
            <a:r>
              <a:rPr lang="en-US" altLang="zh-CN" dirty="0">
                <a:solidFill>
                  <a:srgbClr val="FF0000"/>
                </a:solidFill>
              </a:rPr>
              <a:t>class </a:t>
            </a:r>
            <a:r>
              <a:rPr lang="en-US" altLang="zh-CN" dirty="0"/>
              <a:t>are different</a:t>
            </a:r>
          </a:p>
          <a:p>
            <a:endParaRPr lang="en-US" altLang="zh-CN" dirty="0"/>
          </a:p>
          <a:p>
            <a:r>
              <a:rPr lang="en-US" u="sng" dirty="0"/>
              <a:t>The difference between a </a:t>
            </a:r>
            <a:r>
              <a:rPr lang="en-US" u="sng" dirty="0">
                <a:solidFill>
                  <a:srgbClr val="7030A0"/>
                </a:solidFill>
              </a:rPr>
              <a:t>control</a:t>
            </a:r>
            <a:r>
              <a:rPr lang="en-US" u="sng" dirty="0"/>
              <a:t> and a </a:t>
            </a:r>
            <a:r>
              <a:rPr lang="en-US" u="sng" dirty="0">
                <a:solidFill>
                  <a:srgbClr val="7030A0"/>
                </a:solidFill>
              </a:rPr>
              <a:t>component</a:t>
            </a:r>
            <a:r>
              <a:rPr lang="en-US" u="sng" dirty="0"/>
              <a:t> is that a control </a:t>
            </a:r>
            <a:r>
              <a:rPr lang="en-US" u="sng" dirty="0">
                <a:solidFill>
                  <a:srgbClr val="FF0000"/>
                </a:solidFill>
              </a:rPr>
              <a:t>has a user interface </a:t>
            </a:r>
            <a:r>
              <a:rPr lang="en-US" u="sng" dirty="0"/>
              <a:t>and </a:t>
            </a:r>
            <a:r>
              <a:rPr lang="en-US" u="sng" dirty="0">
                <a:solidFill>
                  <a:srgbClr val="FF0000"/>
                </a:solidFill>
              </a:rPr>
              <a:t>a </a:t>
            </a:r>
            <a:r>
              <a:rPr lang="en-US" u="sng" dirty="0">
                <a:solidFill>
                  <a:srgbClr val="7030A0"/>
                </a:solidFill>
              </a:rPr>
              <a:t>component</a:t>
            </a:r>
            <a:r>
              <a:rPr lang="en-US" u="sng" dirty="0">
                <a:solidFill>
                  <a:srgbClr val="FF0000"/>
                </a:solidFill>
              </a:rPr>
              <a:t> does not</a:t>
            </a:r>
            <a:r>
              <a:rPr lang="en-US" u="sng" dirty="0"/>
              <a:t>. </a:t>
            </a:r>
          </a:p>
          <a:p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Timer</a:t>
            </a:r>
            <a:r>
              <a:rPr lang="en-US" altLang="en-US" u="sng" dirty="0">
                <a:solidFill>
                  <a:srgbClr val="FF0000"/>
                </a:solidFill>
              </a:rPr>
              <a:t>s are non-visual components that generate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Tick</a:t>
            </a:r>
            <a:r>
              <a:rPr lang="en-US" altLang="en-US" u="sng" dirty="0">
                <a:solidFill>
                  <a:srgbClr val="FF0000"/>
                </a:solidFill>
              </a:rPr>
              <a:t> events at a set interval.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en-US" u="sng" dirty="0">
                <a:solidFill>
                  <a:srgbClr val="FF0000"/>
                </a:solidFill>
              </a:rPr>
              <a:t>A component </a:t>
            </a:r>
            <a:r>
              <a:rPr lang="en-US" altLang="en-US" u="sng" dirty="0">
                <a:solidFill>
                  <a:srgbClr val="7030A0"/>
                </a:solidFill>
              </a:rPr>
              <a:t>is an instance of </a:t>
            </a:r>
            <a:r>
              <a:rPr lang="en-US" altLang="en-US" u="sng" dirty="0">
                <a:solidFill>
                  <a:srgbClr val="FF0000"/>
                </a:solidFill>
              </a:rPr>
              <a:t>a class </a:t>
            </a:r>
            <a:r>
              <a:rPr lang="en-US" altLang="en-US" u="sng" dirty="0">
                <a:solidFill>
                  <a:srgbClr val="7030A0"/>
                </a:solidFill>
              </a:rPr>
              <a:t>that implements the </a:t>
            </a:r>
            <a:r>
              <a:rPr lang="en-US" alt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IComponent</a:t>
            </a:r>
            <a:r>
              <a:rPr lang="en-US" altLang="en-US" u="sng" dirty="0">
                <a:solidFill>
                  <a:srgbClr val="7030A0"/>
                </a:solidFill>
              </a:rPr>
              <a:t> interface</a:t>
            </a:r>
            <a:r>
              <a:rPr lang="en-US" altLang="en-US" dirty="0">
                <a:solidFill>
                  <a:srgbClr val="7030A0"/>
                </a:solidFill>
              </a:rPr>
              <a:t>, which defines the </a:t>
            </a:r>
            <a:r>
              <a:rPr lang="en-US" altLang="en-US" dirty="0">
                <a:solidFill>
                  <a:srgbClr val="FF0000"/>
                </a:solidFill>
              </a:rPr>
              <a:t>behaviors that components </a:t>
            </a:r>
            <a:r>
              <a:rPr lang="en-US" altLang="en-US" dirty="0">
                <a:solidFill>
                  <a:srgbClr val="7030A0"/>
                </a:solidFill>
              </a:rPr>
              <a:t>must implement, such as how the component is loaded.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0A9B5-FDEB-4062-B26D-E46E3D162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98A4A-C8B7-4BB0-8BA5-4C1FFC7A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</a:t>
            </a:fld>
            <a:endParaRPr 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64CA096D-1047-4B5D-85C5-75AFE693517B}"/>
              </a:ext>
            </a:extLst>
          </p:cNvPr>
          <p:cNvSpPr/>
          <p:nvPr/>
        </p:nvSpPr>
        <p:spPr>
          <a:xfrm>
            <a:off x="0" y="25011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13242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Restricting </a:t>
            </a:r>
            <a:r>
              <a:rPr lang="en-US" dirty="0">
                <a:solidFill>
                  <a:srgbClr val="FF0000"/>
                </a:solidFill>
              </a:rPr>
              <a:t>a user’s input choices to a specific range of numeric values </a:t>
            </a:r>
            <a:r>
              <a:rPr lang="en-US" dirty="0"/>
              <a:t>can be done with a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NumericUpDown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control.</a:t>
            </a:r>
          </a:p>
          <a:p>
            <a:r>
              <a:rPr lang="en-US" dirty="0"/>
              <a:t>A user can type </a:t>
            </a:r>
            <a:r>
              <a:rPr lang="en-US" dirty="0">
                <a:solidFill>
                  <a:srgbClr val="FF0000"/>
                </a:solidFill>
              </a:rPr>
              <a:t>numeric values </a:t>
            </a:r>
            <a:r>
              <a:rPr lang="en-US" dirty="0"/>
              <a:t>into this control or click up and down arrows.</a:t>
            </a:r>
          </a:p>
          <a:p>
            <a:r>
              <a:rPr lang="en-US" dirty="0"/>
              <a:t>Figure 14.35 describes common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NumericUpDown</a:t>
            </a:r>
            <a:r>
              <a:rPr lang="en-US" dirty="0"/>
              <a:t> properties and an event.</a:t>
            </a:r>
          </a:p>
          <a:p>
            <a:endParaRPr lang="en-US" dirty="0"/>
          </a:p>
        </p:txBody>
      </p:sp>
      <p:sp>
        <p:nvSpPr>
          <p:cNvPr id="176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14.10  NumericUpDown Control 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3E24E-1B13-417D-B572-4C4E693B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000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0"/>
            <a:ext cx="110664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E071E1B-E664-4D5F-8232-9A9EB85B2DD7}"/>
              </a:ext>
            </a:extLst>
          </p:cNvPr>
          <p:cNvSpPr/>
          <p:nvPr/>
        </p:nvSpPr>
        <p:spPr>
          <a:xfrm>
            <a:off x="120396" y="32847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3AF61-C64D-4F6B-B018-3D383DFE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037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6525"/>
            <a:ext cx="12192000" cy="40433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BCA204D-1BBB-453F-BE2B-D0B6430D5FDD}"/>
              </a:ext>
            </a:extLst>
          </p:cNvPr>
          <p:cNvSpPr/>
          <p:nvPr/>
        </p:nvSpPr>
        <p:spPr>
          <a:xfrm>
            <a:off x="62144" y="3428206"/>
            <a:ext cx="54745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8661A-42F8-4C78-8CBD-21FA58CB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903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 14.36 demonstrates a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NumericUpDown</a:t>
            </a:r>
            <a:r>
              <a:rPr lang="en-US" altLang="en-US" dirty="0">
                <a:solidFill>
                  <a:srgbClr val="FF0000"/>
                </a:solidFill>
              </a:rPr>
              <a:t> control </a:t>
            </a:r>
            <a:r>
              <a:rPr lang="en-US" altLang="en-US" dirty="0"/>
              <a:t>in a GUI app that calculates interest rate.</a:t>
            </a:r>
          </a:p>
          <a:p>
            <a:r>
              <a:rPr lang="en-US" altLang="en-US" dirty="0"/>
              <a:t>For the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NumericUpDown</a:t>
            </a:r>
            <a:r>
              <a:rPr lang="en-US" altLang="en-US" dirty="0"/>
              <a:t> control, we set the </a:t>
            </a:r>
            <a:r>
              <a:rPr lang="en-US" altLang="en-US" dirty="0">
                <a:latin typeface="Consolas" panose="020B0609020204030204" pitchFamily="49" charset="0"/>
              </a:rPr>
              <a:t>Minimum</a:t>
            </a:r>
            <a:r>
              <a:rPr lang="en-US" altLang="en-US" dirty="0"/>
              <a:t> to </a:t>
            </a:r>
            <a:r>
              <a:rPr lang="en-US" altLang="en-US" dirty="0">
                <a:latin typeface="Consolas" panose="020B0609020204030204" pitchFamily="49" charset="0"/>
              </a:rPr>
              <a:t>1</a:t>
            </a:r>
            <a:r>
              <a:rPr lang="en-US" altLang="en-US" dirty="0"/>
              <a:t> and the </a:t>
            </a:r>
            <a:r>
              <a:rPr lang="en-US" altLang="en-US" dirty="0">
                <a:latin typeface="Consolas" panose="020B0609020204030204" pitchFamily="49" charset="0"/>
              </a:rPr>
              <a:t>Maximum</a:t>
            </a:r>
            <a:r>
              <a:rPr lang="en-US" altLang="en-US" dirty="0"/>
              <a:t> to </a:t>
            </a:r>
            <a:r>
              <a:rPr lang="en-US" altLang="en-US" dirty="0">
                <a:latin typeface="Consolas" panose="020B0609020204030204" pitchFamily="49" charset="0"/>
              </a:rPr>
              <a:t>10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We set the </a:t>
            </a:r>
            <a:r>
              <a:rPr lang="en-US" altLang="en-US" dirty="0" err="1">
                <a:latin typeface="Consolas" panose="020B0609020204030204" pitchFamily="49" charset="0"/>
              </a:rPr>
              <a:t>NumericUpDown’s</a:t>
            </a:r>
            <a:r>
              <a:rPr lang="en-US" altLang="en-US" dirty="0"/>
              <a:t> </a:t>
            </a:r>
            <a:r>
              <a:rPr lang="en-US" altLang="en-US" dirty="0" err="1">
                <a:latin typeface="Consolas" panose="020B0609020204030204" pitchFamily="49" charset="0"/>
              </a:rPr>
              <a:t>ReadOnly</a:t>
            </a:r>
            <a:r>
              <a:rPr lang="en-US" altLang="en-US" dirty="0"/>
              <a:t> property to true to indicate that the user cannot type a number into the control. </a:t>
            </a:r>
          </a:p>
        </p:txBody>
      </p:sp>
      <p:sp>
        <p:nvSpPr>
          <p:cNvPr id="176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14.10  NumericUpDown Control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DD08B-8FC3-4C44-A3B8-D5493ABC8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929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D85C7-140F-4AC3-984B-81A18A993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498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61492-81FB-4151-9FB2-CE1AE818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634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938"/>
            <a:ext cx="12192000" cy="63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446D8FB-B9C2-4EA1-BB1B-FE7816CAE68C}"/>
              </a:ext>
            </a:extLst>
          </p:cNvPr>
          <p:cNvSpPr/>
          <p:nvPr/>
        </p:nvSpPr>
        <p:spPr>
          <a:xfrm>
            <a:off x="3524435" y="26083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7C22F-8B4B-40D7-8D3E-0F6B8E1C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67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D23A02-C2B4-4D5D-95F3-9ACF8FEA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381211-8325-4DBB-9518-2A574DDD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80BC4-83CE-4F71-8350-3324DA92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40B94-0434-4532-B705-CCB84D6D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513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B9697F-A8B7-431F-B168-3598C878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8427E9-0210-405D-B196-6CD44F7E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6DC69-A7A1-48DB-9A88-9FD1EA6F5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45949-06F7-4C27-8EDD-7F618B0D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141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B9697F-A8B7-431F-B168-3598C8785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8427E9-0210-405D-B196-6CD44F7E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A8A9D-BDA7-44A5-AB3D-2D3AE2FF8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024BD-A363-478D-B832-EE233BBB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93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25" y="0"/>
            <a:ext cx="871855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351808-3903-458A-AE32-BEC227C9B5FA}"/>
              </a:ext>
            </a:extLst>
          </p:cNvPr>
          <p:cNvCxnSpPr/>
          <p:nvPr/>
        </p:nvCxnSpPr>
        <p:spPr>
          <a:xfrm>
            <a:off x="3648722" y="6081204"/>
            <a:ext cx="195308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34C09-E512-4FE0-A90D-64F04CEEE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3046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Mouse events are generated when the user interacts with a control via the mouse.</a:t>
            </a:r>
          </a:p>
          <a:p>
            <a:r>
              <a:rPr lang="en-US" altLang="en-US" dirty="0"/>
              <a:t>Information about the event is passed through a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MouseEvent­Args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object, and the </a:t>
            </a:r>
            <a:r>
              <a:rPr lang="en-US" altLang="en-US" dirty="0">
                <a:solidFill>
                  <a:srgbClr val="7030A0"/>
                </a:solidFill>
              </a:rPr>
              <a:t>delegate type </a:t>
            </a:r>
            <a:r>
              <a:rPr lang="en-US" altLang="en-US" dirty="0"/>
              <a:t>is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Mouse­EventHandler</a:t>
            </a:r>
            <a:r>
              <a:rPr lang="en-US" altLang="en-US" dirty="0"/>
              <a:t>.</a:t>
            </a:r>
          </a:p>
          <a:p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MouseEventArgs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i="1" dirty="0">
                <a:solidFill>
                  <a:srgbClr val="7030A0"/>
                </a:solidFill>
              </a:rPr>
              <a:t>x-</a:t>
            </a:r>
            <a:r>
              <a:rPr lang="en-US" altLang="en-US" dirty="0">
                <a:solidFill>
                  <a:srgbClr val="7030A0"/>
                </a:solidFill>
              </a:rPr>
              <a:t> and </a:t>
            </a:r>
            <a:r>
              <a:rPr lang="en-US" altLang="en-US" i="1" dirty="0">
                <a:solidFill>
                  <a:srgbClr val="7030A0"/>
                </a:solidFill>
              </a:rPr>
              <a:t>y-</a:t>
            </a:r>
            <a:r>
              <a:rPr lang="en-US" altLang="en-US" dirty="0">
                <a:solidFill>
                  <a:srgbClr val="7030A0"/>
                </a:solidFill>
              </a:rPr>
              <a:t>coordinates </a:t>
            </a:r>
            <a:r>
              <a:rPr lang="en-US" altLang="en-US" dirty="0"/>
              <a:t>are relative to the control that generated the event.</a:t>
            </a:r>
          </a:p>
          <a:p>
            <a:r>
              <a:rPr lang="en-US" altLang="en-US" dirty="0"/>
              <a:t>Several </a:t>
            </a:r>
            <a:r>
              <a:rPr lang="en-US" altLang="en-US" dirty="0">
                <a:solidFill>
                  <a:srgbClr val="FF0000"/>
                </a:solidFill>
              </a:rPr>
              <a:t>common mouse events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7030A0"/>
                </a:solidFill>
              </a:rPr>
              <a:t>event arguments </a:t>
            </a:r>
            <a:r>
              <a:rPr lang="en-US" altLang="en-US" dirty="0"/>
              <a:t>are described in Figure 14.37.</a:t>
            </a:r>
          </a:p>
        </p:txBody>
      </p:sp>
      <p:sp>
        <p:nvSpPr>
          <p:cNvPr id="183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14.11  Mouse-Event Handling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F93ED7-7A51-4223-8985-F4294C27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286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3" y="0"/>
            <a:ext cx="118395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41D62D63-8727-4335-8CDA-254E88BA9EEE}"/>
              </a:ext>
            </a:extLst>
          </p:cNvPr>
          <p:cNvSpPr/>
          <p:nvPr/>
        </p:nvSpPr>
        <p:spPr>
          <a:xfrm>
            <a:off x="8069802" y="12251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5744B04-D6C7-49E6-A3D9-F9CFB4006E59}"/>
              </a:ext>
            </a:extLst>
          </p:cNvPr>
          <p:cNvSpPr/>
          <p:nvPr/>
        </p:nvSpPr>
        <p:spPr>
          <a:xfrm>
            <a:off x="8833281" y="307167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58A7F-DEAA-4CA7-BEC0-5FBFDE71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452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575"/>
            <a:ext cx="12192000" cy="50212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C3775-396F-4314-AAB9-47BEB4C95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912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 Figure 14.38 uses mouse events to draw on a </a:t>
            </a:r>
            <a:r>
              <a:rPr lang="en-US" altLang="en-US" dirty="0">
                <a:latin typeface="Consolas" panose="020B0609020204030204" pitchFamily="49" charset="0"/>
              </a:rPr>
              <a:t>Form</a:t>
            </a:r>
            <a:r>
              <a:rPr lang="en-US" altLang="en-US" dirty="0"/>
              <a:t>. </a:t>
            </a:r>
          </a:p>
        </p:txBody>
      </p:sp>
      <p:sp>
        <p:nvSpPr>
          <p:cNvPr id="183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14.11  Mouse-Event Handling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AE11E-33A4-46E9-954A-6A8C06CC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102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25788-BFBC-4DA5-9E52-4178AD88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37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DA4CC-0160-433E-A293-E416292E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939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0B00352-29FA-4E12-9A59-EC976D7D3C3C}"/>
              </a:ext>
            </a:extLst>
          </p:cNvPr>
          <p:cNvSpPr/>
          <p:nvPr/>
        </p:nvSpPr>
        <p:spPr>
          <a:xfrm>
            <a:off x="1251751" y="17932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625FD4A-AB8B-4879-87AC-ACB641A3A4F4}"/>
              </a:ext>
            </a:extLst>
          </p:cNvPr>
          <p:cNvSpPr/>
          <p:nvPr/>
        </p:nvSpPr>
        <p:spPr>
          <a:xfrm>
            <a:off x="1625546" y="26361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C0DF8-BE7E-4C4C-92E0-53783BA9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1531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7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713"/>
            <a:ext cx="12192000" cy="63769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B45D7-3BD7-4F20-AB2C-6F1E3385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610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u="sng" dirty="0">
                <a:solidFill>
                  <a:srgbClr val="FF0000"/>
                </a:solidFill>
              </a:rPr>
              <a:t>The using statement simplifies writing code in which you </a:t>
            </a:r>
            <a:r>
              <a:rPr lang="en-US" altLang="ja-JP" u="sng" dirty="0">
                <a:solidFill>
                  <a:srgbClr val="7030A0"/>
                </a:solidFill>
              </a:rPr>
              <a:t>obtain a resource</a:t>
            </a:r>
            <a:r>
              <a:rPr lang="zh-CN" altLang="en-US" u="sng" dirty="0">
                <a:solidFill>
                  <a:srgbClr val="7030A0"/>
                </a:solidFill>
              </a:rPr>
              <a:t>（</a:t>
            </a:r>
            <a:r>
              <a:rPr lang="en-US" altLang="zh-CN" u="sng" dirty="0">
                <a:solidFill>
                  <a:srgbClr val="7030A0"/>
                </a:solidFill>
              </a:rPr>
              <a:t>create a object</a:t>
            </a:r>
            <a:r>
              <a:rPr lang="zh-CN" altLang="en-US" u="sng" dirty="0">
                <a:solidFill>
                  <a:srgbClr val="7030A0"/>
                </a:solidFill>
              </a:rPr>
              <a:t>）</a:t>
            </a:r>
            <a:r>
              <a:rPr lang="en-US" altLang="ja-JP" u="sng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The general form of a using statement is:</a:t>
            </a:r>
          </a:p>
          <a:p>
            <a:pPr lvl="1"/>
            <a:r>
              <a:rPr lang="en-US" altLang="ja-JP" dirty="0">
                <a:latin typeface="Consolas" panose="020B0609020204030204" pitchFamily="49" charset="0"/>
              </a:rPr>
              <a:t>using (</a:t>
            </a:r>
            <a:r>
              <a:rPr lang="en-US" altLang="ja-JP" dirty="0" err="1">
                <a:latin typeface="Consolas" panose="020B0609020204030204" pitchFamily="49" charset="0"/>
              </a:rPr>
              <a:t>var</a:t>
            </a:r>
            <a:r>
              <a:rPr lang="en-US" altLang="ja-JP" dirty="0">
                <a:latin typeface="Consolas" panose="020B0609020204030204" pitchFamily="49" charset="0"/>
              </a:rPr>
              <a:t> </a:t>
            </a:r>
            <a:r>
              <a:rPr lang="en-US" altLang="ja-JP" dirty="0" err="1">
                <a:latin typeface="Consolas" panose="020B0609020204030204" pitchFamily="49" charset="0"/>
              </a:rPr>
              <a:t>exampleObject</a:t>
            </a:r>
            <a:r>
              <a:rPr lang="en-US" altLang="ja-JP" dirty="0">
                <a:latin typeface="Consolas" panose="020B0609020204030204" pitchFamily="49" charset="0"/>
              </a:rPr>
              <a:t> = new </a:t>
            </a:r>
            <a:r>
              <a:rPr lang="en-US" altLang="ja-JP" dirty="0" err="1">
                <a:latin typeface="Consolas" panose="020B0609020204030204" pitchFamily="49" charset="0"/>
              </a:rPr>
              <a:t>ExampleClass</a:t>
            </a:r>
            <a:r>
              <a:rPr lang="en-US" altLang="ja-JP" dirty="0">
                <a:latin typeface="Consolas" panose="020B0609020204030204" pitchFamily="49" charset="0"/>
              </a:rPr>
              <a:t>())</a:t>
            </a:r>
            <a:br>
              <a:rPr lang="en-US" altLang="ja-JP" dirty="0">
                <a:latin typeface="Consolas" panose="020B0609020204030204" pitchFamily="49" charset="0"/>
              </a:rPr>
            </a:br>
            <a:r>
              <a:rPr lang="en-US" altLang="ja-JP" dirty="0">
                <a:latin typeface="Consolas" panose="020B0609020204030204" pitchFamily="49" charset="0"/>
              </a:rPr>
              <a:t>{</a:t>
            </a:r>
            <a:br>
              <a:rPr lang="en-US" altLang="ja-JP" dirty="0">
                <a:latin typeface="Consolas" panose="020B0609020204030204" pitchFamily="49" charset="0"/>
              </a:rPr>
            </a:br>
            <a:r>
              <a:rPr lang="en-US" altLang="ja-JP" dirty="0">
                <a:latin typeface="Consolas" panose="020B0609020204030204" pitchFamily="49" charset="0"/>
              </a:rPr>
              <a:t>   </a:t>
            </a:r>
            <a:r>
              <a:rPr lang="en-US" altLang="ja-JP" dirty="0" err="1">
                <a:latin typeface="Consolas" panose="020B0609020204030204" pitchFamily="49" charset="0"/>
              </a:rPr>
              <a:t>exampleObject.SomeMethod</a:t>
            </a:r>
            <a:r>
              <a:rPr lang="en-US" altLang="ja-JP" dirty="0">
                <a:latin typeface="Consolas" panose="020B0609020204030204" pitchFamily="49" charset="0"/>
              </a:rPr>
              <a:t>();</a:t>
            </a:r>
            <a:br>
              <a:rPr lang="en-US" altLang="ja-JP" dirty="0">
                <a:latin typeface="Consolas" panose="020B0609020204030204" pitchFamily="49" charset="0"/>
              </a:rPr>
            </a:br>
            <a:r>
              <a:rPr lang="en-US" altLang="ja-JP" dirty="0">
                <a:latin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13.6</a:t>
            </a:r>
            <a:r>
              <a:rPr lang="en-US" altLang="zh-CN" dirty="0">
                <a:solidFill>
                  <a:srgbClr val="FF0000"/>
                </a:solidFill>
              </a:rPr>
              <a:t>-review</a:t>
            </a:r>
            <a:r>
              <a:rPr lang="en-US" dirty="0"/>
              <a:t> The </a:t>
            </a:r>
            <a:r>
              <a:rPr lang="en-US" altLang="ja-JP" dirty="0"/>
              <a:t>using statement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4B4EEC-7C6D-48A0-864D-C39918C4D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148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6928DA40-40E8-444D-8BE6-26233930CBC8}"/>
              </a:ext>
            </a:extLst>
          </p:cNvPr>
          <p:cNvSpPr/>
          <p:nvPr/>
        </p:nvSpPr>
        <p:spPr>
          <a:xfrm>
            <a:off x="0" y="19274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1244FA-F269-4737-A769-CC7B79D7891F}"/>
              </a:ext>
            </a:extLst>
          </p:cNvPr>
          <p:cNvSpPr txBox="1"/>
          <p:nvPr/>
        </p:nvSpPr>
        <p:spPr>
          <a:xfrm>
            <a:off x="0" y="285831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Rewrite!!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3740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u="sng" dirty="0">
                <a:solidFill>
                  <a:srgbClr val="FF0000"/>
                </a:solidFill>
              </a:rPr>
              <a:t>The using statement code is equivalent to</a:t>
            </a:r>
          </a:p>
          <a:p>
            <a:pPr lvl="1"/>
            <a:r>
              <a:rPr lang="en-US" altLang="ja-JP" sz="1800" dirty="0">
                <a:latin typeface="Consolas" panose="020B0609020204030204" pitchFamily="49" charset="0"/>
              </a:rPr>
              <a:t> {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var </a:t>
            </a:r>
            <a:r>
              <a:rPr lang="en-US" altLang="ja-JP" sz="1800" dirty="0" err="1">
                <a:latin typeface="Consolas" panose="020B0609020204030204" pitchFamily="49" charset="0"/>
              </a:rPr>
              <a:t>exampleObject</a:t>
            </a:r>
            <a:r>
              <a:rPr lang="en-US" altLang="ja-JP" sz="1800" dirty="0">
                <a:latin typeface="Consolas" panose="020B0609020204030204" pitchFamily="49" charset="0"/>
              </a:rPr>
              <a:t> = new </a:t>
            </a:r>
            <a:r>
              <a:rPr lang="en-US" altLang="ja-JP" sz="18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ExampleClass</a:t>
            </a:r>
            <a:r>
              <a:rPr lang="en-US" altLang="ja-JP" sz="1800" b="1" dirty="0">
                <a:solidFill>
                  <a:srgbClr val="7030A0"/>
                </a:solidFill>
                <a:latin typeface="Consolas" panose="020B0609020204030204" pitchFamily="49" charset="0"/>
              </a:rPr>
              <a:t>(); //claim some resource 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try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{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   </a:t>
            </a:r>
            <a:r>
              <a:rPr lang="en-US" altLang="ja-JP" sz="1800" dirty="0" err="1">
                <a:latin typeface="Consolas" panose="020B0609020204030204" pitchFamily="49" charset="0"/>
              </a:rPr>
              <a:t>exampleObject.SomeMethod</a:t>
            </a:r>
            <a:r>
              <a:rPr lang="en-US" altLang="ja-JP" sz="1800" dirty="0">
                <a:latin typeface="Consolas" panose="020B0609020204030204" pitchFamily="49" charset="0"/>
              </a:rPr>
              <a:t>();  //</a:t>
            </a:r>
            <a:r>
              <a:rPr lang="en-US" altLang="ja-JP" sz="1800" dirty="0">
                <a:solidFill>
                  <a:srgbClr val="7030A0"/>
                </a:solidFill>
                <a:latin typeface="Consolas" panose="020B0609020204030204" pitchFamily="49" charset="0"/>
              </a:rPr>
              <a:t>the method might claim some resource 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}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finally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{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   if (</a:t>
            </a:r>
            <a:r>
              <a:rPr lang="en-US" altLang="ja-JP" sz="1800" dirty="0" err="1">
                <a:latin typeface="Consolas" panose="020B0609020204030204" pitchFamily="49" charset="0"/>
              </a:rPr>
              <a:t>exampleObject</a:t>
            </a:r>
            <a:r>
              <a:rPr lang="en-US" altLang="ja-JP" sz="1800" dirty="0">
                <a:latin typeface="Consolas" panose="020B0609020204030204" pitchFamily="49" charset="0"/>
              </a:rPr>
              <a:t> != null)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   {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solidFill>
                  <a:srgbClr val="7030A0"/>
                </a:solidFill>
                <a:latin typeface="Consolas" panose="020B0609020204030204" pitchFamily="49" charset="0"/>
              </a:rPr>
              <a:t>         ((</a:t>
            </a:r>
            <a:r>
              <a:rPr lang="en-US" altLang="ja-JP" sz="1800" dirty="0" err="1">
                <a:solidFill>
                  <a:srgbClr val="7030A0"/>
                </a:solidFill>
                <a:latin typeface="Consolas" panose="020B0609020204030204" pitchFamily="49" charset="0"/>
              </a:rPr>
              <a:t>IDisposable</a:t>
            </a:r>
            <a:r>
              <a:rPr lang="en-US" altLang="ja-JP" sz="1800" dirty="0">
                <a:solidFill>
                  <a:srgbClr val="7030A0"/>
                </a:solidFill>
                <a:latin typeface="Consolas" panose="020B0609020204030204" pitchFamily="49" charset="0"/>
              </a:rPr>
              <a:t>) </a:t>
            </a:r>
            <a:r>
              <a:rPr lang="en-US" altLang="ja-JP" sz="1800" dirty="0" err="1">
                <a:solidFill>
                  <a:srgbClr val="7030A0"/>
                </a:solidFill>
                <a:latin typeface="Consolas" panose="020B0609020204030204" pitchFamily="49" charset="0"/>
              </a:rPr>
              <a:t>exampleObject</a:t>
            </a:r>
            <a:r>
              <a:rPr lang="en-US" altLang="ja-JP" sz="1800" dirty="0">
                <a:solidFill>
                  <a:srgbClr val="7030A0"/>
                </a:solidFill>
                <a:latin typeface="Consolas" panose="020B0609020204030204" pitchFamily="49" charset="0"/>
              </a:rPr>
              <a:t>).Dispose(); //</a:t>
            </a:r>
            <a:r>
              <a:rPr lang="en-US" altLang="ja-JP" sz="1800" b="1" dirty="0">
                <a:solidFill>
                  <a:srgbClr val="7030A0"/>
                </a:solidFill>
                <a:latin typeface="Consolas" panose="020B0609020204030204" pitchFamily="49" charset="0"/>
              </a:rPr>
              <a:t>release resource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   }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   } </a:t>
            </a:r>
            <a:br>
              <a:rPr lang="en-US" altLang="ja-JP" sz="1800" dirty="0">
                <a:latin typeface="Consolas" panose="020B0609020204030204" pitchFamily="49" charset="0"/>
              </a:rPr>
            </a:br>
            <a:r>
              <a:rPr lang="en-US" altLang="ja-JP" sz="1800" dirty="0">
                <a:latin typeface="Consolas" panose="020B0609020204030204" pitchFamily="49" charset="0"/>
              </a:rPr>
              <a:t>} </a:t>
            </a:r>
            <a:endParaRPr lang="en-US" altLang="en-US" sz="1800" dirty="0">
              <a:latin typeface="Consolas" panose="020B0609020204030204" pitchFamily="49" charset="0"/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13.6</a:t>
            </a:r>
            <a:r>
              <a:rPr lang="en-US" altLang="zh-CN" dirty="0">
                <a:solidFill>
                  <a:srgbClr val="FF0000"/>
                </a:solidFill>
              </a:rPr>
              <a:t>-review</a:t>
            </a:r>
            <a:r>
              <a:rPr lang="en-US" dirty="0"/>
              <a:t> The </a:t>
            </a:r>
            <a:r>
              <a:rPr lang="en-US" altLang="ja-JP" dirty="0"/>
              <a:t>using statement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6E3ABC-4D3E-4196-A52D-B4FF50470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149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0496D8A-6B09-4909-AF0E-C478DD08F4D9}"/>
              </a:ext>
            </a:extLst>
          </p:cNvPr>
          <p:cNvSpPr/>
          <p:nvPr/>
        </p:nvSpPr>
        <p:spPr>
          <a:xfrm>
            <a:off x="120396" y="27611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603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The active window is the </a:t>
            </a:r>
            <a:r>
              <a:rPr lang="en-US" altLang="en-US" dirty="0" err="1">
                <a:solidFill>
                  <a:srgbClr val="7030A0"/>
                </a:solidFill>
              </a:rPr>
              <a:t>frontmost</a:t>
            </a:r>
            <a:r>
              <a:rPr lang="en-US" altLang="en-US" dirty="0">
                <a:solidFill>
                  <a:srgbClr val="FF0000"/>
                </a:solidFill>
              </a:rPr>
              <a:t> and has a </a:t>
            </a:r>
            <a:r>
              <a:rPr lang="en-US" altLang="en-US" dirty="0">
                <a:solidFill>
                  <a:srgbClr val="7030A0"/>
                </a:solidFill>
              </a:rPr>
              <a:t>highlighted</a:t>
            </a:r>
            <a:r>
              <a:rPr lang="en-US" altLang="en-US" dirty="0">
                <a:solidFill>
                  <a:srgbClr val="FF0000"/>
                </a:solidFill>
              </a:rPr>
              <a:t> title bar.</a:t>
            </a:r>
          </a:p>
          <a:p>
            <a:r>
              <a:rPr lang="en-US" altLang="en-US" dirty="0"/>
              <a:t>A window becomes the active window when the user clicks somewhere inside it.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A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Form </a:t>
            </a:r>
            <a:r>
              <a:rPr lang="en-US" altLang="en-US" u="sng" dirty="0">
                <a:solidFill>
                  <a:srgbClr val="FF0000"/>
                </a:solidFill>
              </a:rPr>
              <a:t>is a </a:t>
            </a:r>
            <a:r>
              <a:rPr lang="en-US" altLang="en-US" u="sng" dirty="0">
                <a:solidFill>
                  <a:srgbClr val="7030A0"/>
                </a:solidFill>
              </a:rPr>
              <a:t>container</a:t>
            </a:r>
            <a:r>
              <a:rPr lang="en-US" altLang="en-US" u="sng" dirty="0">
                <a:solidFill>
                  <a:srgbClr val="FF0000"/>
                </a:solidFill>
              </a:rPr>
              <a:t> for </a:t>
            </a:r>
            <a:r>
              <a:rPr lang="en-US" altLang="en-US" u="sng" dirty="0">
                <a:solidFill>
                  <a:srgbClr val="7030A0"/>
                </a:solidFill>
              </a:rPr>
              <a:t>controls</a:t>
            </a:r>
            <a:r>
              <a:rPr lang="en-US" altLang="en-US" u="sng" dirty="0">
                <a:solidFill>
                  <a:srgbClr val="FF0000"/>
                </a:solidFill>
              </a:rPr>
              <a:t> and </a:t>
            </a:r>
            <a:r>
              <a:rPr lang="en-US" altLang="en-US" u="sng" dirty="0">
                <a:solidFill>
                  <a:srgbClr val="7030A0"/>
                </a:solidFill>
              </a:rPr>
              <a:t>components</a:t>
            </a:r>
            <a:r>
              <a:rPr lang="en-US" altLang="en-US" u="sng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When you drag items from the </a:t>
            </a:r>
            <a:r>
              <a:rPr lang="en-US" altLang="en-US" b="1" u="sng" dirty="0">
                <a:solidFill>
                  <a:srgbClr val="FF0000"/>
                </a:solidFill>
              </a:rPr>
              <a:t>Toolbox</a:t>
            </a:r>
            <a:r>
              <a:rPr lang="en-US" altLang="en-US" u="sng" dirty="0">
                <a:solidFill>
                  <a:srgbClr val="FF0000"/>
                </a:solidFill>
              </a:rPr>
              <a:t> onto the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u="sng" dirty="0">
                <a:solidFill>
                  <a:srgbClr val="FF0000"/>
                </a:solidFill>
              </a:rPr>
              <a:t>, </a:t>
            </a:r>
            <a:r>
              <a:rPr lang="en-US" altLang="en-US" u="sng" dirty="0"/>
              <a:t>Visual Studio generates code that creates the object and sets its basic properties.</a:t>
            </a:r>
          </a:p>
          <a:p>
            <a:endParaRPr lang="en-US" altLang="en-US" dirty="0">
              <a:solidFill>
                <a:srgbClr val="FF0000"/>
              </a:solidFill>
            </a:endParaRPr>
          </a:p>
          <a:p>
            <a:r>
              <a:rPr lang="en-US" altLang="en-US" dirty="0">
                <a:solidFill>
                  <a:srgbClr val="FF0000"/>
                </a:solidFill>
              </a:rPr>
              <a:t>The IDE maintains the </a:t>
            </a:r>
            <a:r>
              <a:rPr lang="en-US" altLang="en-US" dirty="0">
                <a:solidFill>
                  <a:srgbClr val="7030A0"/>
                </a:solidFill>
              </a:rPr>
              <a:t>generated code in a separate file </a:t>
            </a:r>
            <a:r>
              <a:rPr lang="en-US" altLang="en-US" dirty="0">
                <a:solidFill>
                  <a:srgbClr val="FF0000"/>
                </a:solidFill>
              </a:rPr>
              <a:t>using partial classes</a:t>
            </a:r>
            <a:r>
              <a:rPr lang="en-US" altLang="en-US" dirty="0">
                <a:solidFill>
                  <a:srgbClr val="7030A0"/>
                </a:solidFill>
              </a:rPr>
              <a:t>??</a:t>
            </a:r>
            <a:r>
              <a:rPr lang="en-US" altLang="en-US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14.2  Windows Forms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C341D8-AC2A-4994-B1A1-93B4DE7BE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91D4DE59-386F-4322-A0BB-506A23949F87}"/>
              </a:ext>
            </a:extLst>
          </p:cNvPr>
          <p:cNvSpPr/>
          <p:nvPr/>
        </p:nvSpPr>
        <p:spPr>
          <a:xfrm>
            <a:off x="0" y="28507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40936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Recall from </a:t>
            </a:r>
            <a:r>
              <a:rPr lang="en-US" altLang="en-US" u="sng" dirty="0">
                <a:solidFill>
                  <a:srgbClr val="7030A0"/>
                </a:solidFill>
              </a:rPr>
              <a:t>Chapter 13 </a:t>
            </a:r>
            <a:r>
              <a:rPr lang="en-US" altLang="en-US" u="sng" dirty="0"/>
              <a:t>that </a:t>
            </a:r>
            <a:r>
              <a:rPr lang="en-US" altLang="en-US" u="sng" dirty="0">
                <a:solidFill>
                  <a:srgbClr val="FF0000"/>
                </a:solidFill>
              </a:rPr>
              <a:t>the using statement automatically calls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Dispose</a:t>
            </a:r>
            <a:r>
              <a:rPr lang="en-US" altLang="en-US" u="sng" dirty="0">
                <a:solidFill>
                  <a:srgbClr val="FF0000"/>
                </a:solidFill>
              </a:rPr>
              <a:t> on the object that was created in the parentheses following keyword using. </a:t>
            </a:r>
          </a:p>
          <a:p>
            <a:r>
              <a:rPr lang="en-US" altLang="en-US" u="sng" dirty="0">
                <a:solidFill>
                  <a:srgbClr val="7030A0"/>
                </a:solidFill>
              </a:rPr>
              <a:t>This is important because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Graphics</a:t>
            </a:r>
            <a:r>
              <a:rPr lang="en-US" altLang="en-US" u="sng" dirty="0">
                <a:solidFill>
                  <a:srgbClr val="7030A0"/>
                </a:solidFill>
              </a:rPr>
              <a:t> objects are a limited resource. </a:t>
            </a:r>
          </a:p>
          <a:p>
            <a:r>
              <a:rPr lang="en-US" altLang="en-US" u="sng" dirty="0">
                <a:solidFill>
                  <a:srgbClr val="7030A0"/>
                </a:solidFill>
              </a:rPr>
              <a:t>Calling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Dispose</a:t>
            </a:r>
            <a:r>
              <a:rPr lang="en-US" altLang="en-US" u="sng" dirty="0">
                <a:solidFill>
                  <a:srgbClr val="7030A0"/>
                </a:solidFill>
              </a:rPr>
              <a:t> on a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Graphics</a:t>
            </a:r>
            <a:r>
              <a:rPr lang="en-US" altLang="en-US" u="sng" dirty="0">
                <a:solidFill>
                  <a:srgbClr val="7030A0"/>
                </a:solidFill>
              </a:rPr>
              <a:t> object ensures that its </a:t>
            </a:r>
            <a:r>
              <a:rPr lang="en-US" altLang="en-US" u="sng" dirty="0">
                <a:solidFill>
                  <a:srgbClr val="FF0000"/>
                </a:solidFill>
              </a:rPr>
              <a:t>resources are returned to the system for reuse.</a:t>
            </a:r>
          </a:p>
        </p:txBody>
      </p:sp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14.11  Mouse-Event Handling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B8B15-9F27-4F9F-BE74-786E7AE8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760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There are three key events: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KeyPress</a:t>
            </a:r>
            <a:r>
              <a:rPr lang="en-US" altLang="en-US" dirty="0"/>
              <a:t> event occurs when the user presses a key that represents an ASCII character.</a:t>
            </a:r>
          </a:p>
          <a:p>
            <a:pPr lvl="1"/>
            <a:r>
              <a:rPr lang="en-US" altLang="en-US" dirty="0"/>
              <a:t>The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KeyPress</a:t>
            </a:r>
            <a:r>
              <a:rPr lang="en-US" altLang="en-US" dirty="0"/>
              <a:t> event does </a:t>
            </a:r>
            <a:r>
              <a:rPr lang="en-US" altLang="en-US" dirty="0">
                <a:solidFill>
                  <a:srgbClr val="FF0000"/>
                </a:solidFill>
              </a:rPr>
              <a:t>not indicate</a:t>
            </a:r>
            <a:r>
              <a:rPr lang="en-US" altLang="en-US" dirty="0"/>
              <a:t> whether modifier keys (e.g., </a:t>
            </a:r>
            <a:r>
              <a:rPr lang="en-US" altLang="en-US" i="1" dirty="0"/>
              <a:t>Shift</a:t>
            </a:r>
            <a:r>
              <a:rPr lang="en-US" altLang="en-US" dirty="0"/>
              <a:t>, </a:t>
            </a:r>
            <a:r>
              <a:rPr lang="en-US" altLang="en-US" i="1" dirty="0"/>
              <a:t>Alt</a:t>
            </a:r>
            <a:r>
              <a:rPr lang="en-US" altLang="en-US" dirty="0"/>
              <a:t> and </a:t>
            </a:r>
            <a:r>
              <a:rPr lang="en-US" altLang="en-US" i="1" dirty="0"/>
              <a:t>Ctrl</a:t>
            </a:r>
            <a:r>
              <a:rPr lang="en-US" altLang="en-US" dirty="0"/>
              <a:t>) were pressed; if this information is important, the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KeyUp</a:t>
            </a:r>
            <a:r>
              <a:rPr lang="en-US" altLang="en-US" dirty="0"/>
              <a:t> or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KeyDown</a:t>
            </a:r>
            <a:r>
              <a:rPr lang="en-US" altLang="en-US" dirty="0"/>
              <a:t> events can be used.</a:t>
            </a:r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14.12  Keyboard-Event Handling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DFF81-F853-4711-BA39-6B53038D4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877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0"/>
            <a:ext cx="10018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C6FDD00-68D9-44C3-A7F3-A4B83AF95CB5}"/>
              </a:ext>
            </a:extLst>
          </p:cNvPr>
          <p:cNvSpPr/>
          <p:nvPr/>
        </p:nvSpPr>
        <p:spPr>
          <a:xfrm>
            <a:off x="596646" y="147369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2BBFDB7-2681-450E-BC5D-7F93FA34EBFE}"/>
              </a:ext>
            </a:extLst>
          </p:cNvPr>
          <p:cNvSpPr/>
          <p:nvPr/>
        </p:nvSpPr>
        <p:spPr>
          <a:xfrm>
            <a:off x="352044" y="237033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DFDA68A-0E87-4459-91AA-E69C4221DFE0}"/>
              </a:ext>
            </a:extLst>
          </p:cNvPr>
          <p:cNvSpPr/>
          <p:nvPr/>
        </p:nvSpPr>
        <p:spPr>
          <a:xfrm>
            <a:off x="374146" y="384547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B0F5EB0-D4CE-4FD2-AD70-DF92480847C2}"/>
              </a:ext>
            </a:extLst>
          </p:cNvPr>
          <p:cNvSpPr/>
          <p:nvPr/>
        </p:nvSpPr>
        <p:spPr>
          <a:xfrm>
            <a:off x="596646" y="44150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CA56061-BEA2-46C8-9F62-DB843812B546}"/>
              </a:ext>
            </a:extLst>
          </p:cNvPr>
          <p:cNvSpPr/>
          <p:nvPr/>
        </p:nvSpPr>
        <p:spPr>
          <a:xfrm>
            <a:off x="7341832" y="12852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8DF6B0E-AE26-4645-B70A-9D14CB0DD35D}"/>
              </a:ext>
            </a:extLst>
          </p:cNvPr>
          <p:cNvSpPr/>
          <p:nvPr/>
        </p:nvSpPr>
        <p:spPr>
          <a:xfrm>
            <a:off x="8149701" y="139193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B91E02D-1743-47A3-8AA9-2434B2CE1CF2}"/>
              </a:ext>
            </a:extLst>
          </p:cNvPr>
          <p:cNvSpPr/>
          <p:nvPr/>
        </p:nvSpPr>
        <p:spPr>
          <a:xfrm>
            <a:off x="2911876" y="2743200"/>
            <a:ext cx="523782" cy="847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120FE9E-70A6-419D-B108-A812ACDEEC79}"/>
              </a:ext>
            </a:extLst>
          </p:cNvPr>
          <p:cNvSpPr/>
          <p:nvPr/>
        </p:nvSpPr>
        <p:spPr>
          <a:xfrm>
            <a:off x="2911876" y="3845477"/>
            <a:ext cx="372862" cy="5695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13CF66-9B98-47BB-AD6A-41103ED72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157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0"/>
            <a:ext cx="106521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9BA2F-7F15-4E74-9526-E0DAE57B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6074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8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4F77C2B-E0F9-4989-BE64-DBC9FFA3A129}"/>
              </a:ext>
            </a:extLst>
          </p:cNvPr>
          <p:cNvSpPr/>
          <p:nvPr/>
        </p:nvSpPr>
        <p:spPr>
          <a:xfrm>
            <a:off x="1110880" y="47939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51082BF4-2DEB-4970-9825-43CD06CD1F11}"/>
              </a:ext>
            </a:extLst>
          </p:cNvPr>
          <p:cNvSpPr/>
          <p:nvPr/>
        </p:nvSpPr>
        <p:spPr>
          <a:xfrm>
            <a:off x="8974667" y="381553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CDA0A-CBCF-4182-9299-F644E465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4298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8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5F23F4B8-AB46-4903-9307-F65034B7A97D}"/>
              </a:ext>
            </a:extLst>
          </p:cNvPr>
          <p:cNvSpPr/>
          <p:nvPr/>
        </p:nvSpPr>
        <p:spPr>
          <a:xfrm>
            <a:off x="8380520" y="304504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1A2183A-4A3B-45EB-A3BA-A13D82CB9C32}"/>
              </a:ext>
            </a:extLst>
          </p:cNvPr>
          <p:cNvSpPr/>
          <p:nvPr/>
        </p:nvSpPr>
        <p:spPr>
          <a:xfrm>
            <a:off x="8406496" y="8413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1AB87-6B39-478A-84F6-851860649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480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0"/>
            <a:ext cx="121618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95CDD-FE77-4007-A852-FF23AD36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054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38"/>
            <a:ext cx="12192000" cy="65103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74CC-9FCD-4188-9619-C343C7C3C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967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8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388"/>
            <a:ext cx="1219200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C4253-15F6-44FB-87E3-BC75929B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8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 14.4 lists </a:t>
            </a:r>
            <a:r>
              <a:rPr lang="en-US" altLang="en-US" dirty="0">
                <a:solidFill>
                  <a:srgbClr val="7030A0"/>
                </a:solidFill>
              </a:rPr>
              <a:t>common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dirty="0">
                <a:solidFill>
                  <a:srgbClr val="7030A0"/>
                </a:solidFill>
              </a:rPr>
              <a:t> properties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FF0000"/>
                </a:solidFill>
              </a:rPr>
              <a:t>common methods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FF0000"/>
                </a:solidFill>
              </a:rPr>
              <a:t>a common event</a:t>
            </a:r>
            <a:r>
              <a:rPr lang="en-US" altLang="en-US" dirty="0"/>
              <a:t>.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14.2  </a:t>
            </a:r>
            <a:r>
              <a:rPr lang="en-US" altLang="ja-JP"/>
              <a:t>Windows Forms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7E4C84-59D2-4B89-ADEC-5A1A4604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81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"/>
            <a:ext cx="12192000" cy="66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9408368-4B62-42AA-B336-87199443F96C}"/>
              </a:ext>
            </a:extLst>
          </p:cNvPr>
          <p:cNvSpPr/>
          <p:nvPr/>
        </p:nvSpPr>
        <p:spPr>
          <a:xfrm>
            <a:off x="50307" y="905523"/>
            <a:ext cx="559293" cy="2219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F261EE-2C92-4E92-947F-5FE335021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3657A36-5FA1-4EC8-A6CD-FD9221A59227}"/>
              </a:ext>
            </a:extLst>
          </p:cNvPr>
          <p:cNvCxnSpPr/>
          <p:nvPr/>
        </p:nvCxnSpPr>
        <p:spPr>
          <a:xfrm>
            <a:off x="779929" y="2196353"/>
            <a:ext cx="252804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49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" y="0"/>
            <a:ext cx="116220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CCD26-8EEE-4BA5-BAC8-ABD2F816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72B99A9-98D0-43CB-A0D4-787BC893F12D}"/>
              </a:ext>
            </a:extLst>
          </p:cNvPr>
          <p:cNvCxnSpPr/>
          <p:nvPr/>
        </p:nvCxnSpPr>
        <p:spPr>
          <a:xfrm>
            <a:off x="878541" y="2017059"/>
            <a:ext cx="247425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14BCC9D-8878-43F3-AAC5-F5328464BB8A}"/>
              </a:ext>
            </a:extLst>
          </p:cNvPr>
          <p:cNvCxnSpPr>
            <a:cxnSpLocks/>
          </p:cNvCxnSpPr>
          <p:nvPr/>
        </p:nvCxnSpPr>
        <p:spPr>
          <a:xfrm>
            <a:off x="1004047" y="4930589"/>
            <a:ext cx="196327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91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GUIs are event driven.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When the user interacts with a GUI component, the event drives the program to perform a task.</a:t>
            </a:r>
          </a:p>
          <a:p>
            <a:endParaRPr lang="en-US" altLang="en-US" u="sng" dirty="0">
              <a:solidFill>
                <a:srgbClr val="FF0000"/>
              </a:solidFill>
            </a:endParaRPr>
          </a:p>
          <a:p>
            <a:r>
              <a:rPr lang="en-US" altLang="en-US" u="sng" dirty="0">
                <a:solidFill>
                  <a:srgbClr val="FF0000"/>
                </a:solidFill>
              </a:rPr>
              <a:t>A method that performs </a:t>
            </a:r>
            <a:r>
              <a:rPr lang="en-US" altLang="en-US" u="sng" dirty="0">
                <a:solidFill>
                  <a:srgbClr val="7030A0"/>
                </a:solidFill>
              </a:rPr>
              <a:t>a task in response to an event </a:t>
            </a:r>
            <a:r>
              <a:rPr lang="en-US" altLang="en-US" u="sng" dirty="0">
                <a:solidFill>
                  <a:srgbClr val="FF0000"/>
                </a:solidFill>
              </a:rPr>
              <a:t>is called an </a:t>
            </a:r>
            <a:r>
              <a:rPr lang="en-US" altLang="en-US" u="sng" dirty="0">
                <a:solidFill>
                  <a:srgbClr val="7030A0"/>
                </a:solidFill>
              </a:rPr>
              <a:t>event handler</a:t>
            </a:r>
            <a:r>
              <a:rPr lang="en-US" altLang="en-US" u="sng" dirty="0">
                <a:solidFill>
                  <a:srgbClr val="FF0000"/>
                </a:solidFill>
              </a:rPr>
              <a:t>. </a:t>
            </a:r>
          </a:p>
          <a:p>
            <a:endParaRPr lang="en-US" altLang="en-US" dirty="0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14.3  Event Handling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CC8FA9-9E5D-479D-AD8D-C141BF6A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54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88"/>
            <a:ext cx="12192000" cy="66500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085C3-1330-4253-85F5-98E7FE4B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4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14.3.1 A Simple Event-Driven GUI</a:t>
            </a:r>
          </a:p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FF0000"/>
                </a:solidFill>
              </a:rPr>
              <a:t> in the app of Fig. 14.5 contains a 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FF0000"/>
                </a:solidFill>
              </a:rPr>
              <a:t> that a user can click to display a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MessageBox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14.3   Event Handling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36040-D8CF-40B8-9C5F-301FA72B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16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90A0297-710A-4E7A-A00E-9B2310654DB1}"/>
              </a:ext>
            </a:extLst>
          </p:cNvPr>
          <p:cNvSpPr/>
          <p:nvPr/>
        </p:nvSpPr>
        <p:spPr>
          <a:xfrm>
            <a:off x="7039993" y="319596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FA38-676F-41EA-8C05-022867763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51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9963"/>
            <a:ext cx="12192000" cy="49164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FFFA1-8902-4C23-881C-9AB4064C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2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Adding an Event Handler for the Button’s Click Event</a:t>
            </a:r>
          </a:p>
          <a:p>
            <a:r>
              <a:rPr lang="en-US" dirty="0">
                <a:solidFill>
                  <a:srgbClr val="FF0000"/>
                </a:solidFill>
              </a:rPr>
              <a:t>To create the app’s event handler, </a:t>
            </a:r>
            <a:r>
              <a:rPr lang="en-US" u="sng" dirty="0">
                <a:solidFill>
                  <a:srgbClr val="FF0000"/>
                </a:solidFill>
              </a:rPr>
              <a:t>double click the </a:t>
            </a:r>
            <a:r>
              <a:rPr 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Button</a:t>
            </a:r>
            <a:r>
              <a:rPr lang="en-US" u="sng" dirty="0">
                <a:solidFill>
                  <a:srgbClr val="FF0000"/>
                </a:solidFill>
              </a:rPr>
              <a:t> on the Form.</a:t>
            </a:r>
          </a:p>
          <a:p>
            <a:r>
              <a:rPr lang="en-US" dirty="0"/>
              <a:t>The following empty event handler is declared: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private void </a:t>
            </a:r>
            <a:r>
              <a:rPr lang="en-US" dirty="0" err="1">
                <a:latin typeface="Consolas" panose="020B0609020204030204" pitchFamily="49" charset="0"/>
              </a:rPr>
              <a:t>clickButton_Click</a:t>
            </a:r>
            <a:r>
              <a:rPr lang="en-US" dirty="0"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7030A0"/>
                </a:solidFill>
                <a:latin typeface="Consolas" panose="020B0609020204030204" pitchFamily="49" charset="0"/>
              </a:rPr>
              <a:t>object sender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EventArgs</a:t>
            </a:r>
            <a:r>
              <a:rPr lang="en-US" dirty="0">
                <a:latin typeface="Consolas" panose="020B0609020204030204" pitchFamily="49" charset="0"/>
              </a:rPr>
              <a:t> e)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FF0000"/>
                </a:solidFill>
              </a:rPr>
              <a:t>By convention, the </a:t>
            </a:r>
            <a:r>
              <a:rPr lang="en-US" u="sng" dirty="0">
                <a:solidFill>
                  <a:srgbClr val="FF0000"/>
                </a:solidFill>
              </a:rPr>
              <a:t>IDE names the event-handler method </a:t>
            </a:r>
            <a:r>
              <a:rPr lang="en-US" u="sng" dirty="0"/>
              <a:t>as </a:t>
            </a:r>
            <a:r>
              <a:rPr 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objectName</a:t>
            </a:r>
            <a:r>
              <a:rPr lang="en-US" u="sng" dirty="0" err="1">
                <a:latin typeface="Consolas" panose="020B0609020204030204" pitchFamily="49" charset="0"/>
              </a:rPr>
              <a:t>_eventName</a:t>
            </a:r>
            <a:r>
              <a:rPr lang="en-US" u="sng" dirty="0"/>
              <a:t> (e.g., </a:t>
            </a: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clickButton</a:t>
            </a:r>
            <a:r>
              <a:rPr lang="en-US" u="sng" dirty="0" err="1">
                <a:latin typeface="Consolas" panose="020B0609020204030204" pitchFamily="49" charset="0"/>
              </a:rPr>
              <a:t>_Click</a:t>
            </a:r>
            <a:r>
              <a:rPr lang="en-US" u="sng" dirty="0"/>
              <a:t>).</a:t>
            </a:r>
          </a:p>
          <a:p>
            <a:pPr lvl="1"/>
            <a:endParaRPr lang="en-US" dirty="0"/>
          </a:p>
        </p:txBody>
      </p:sp>
      <p:sp>
        <p:nvSpPr>
          <p:cNvPr id="7987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14.3  Event Handling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C25704-092C-4CAC-AA8B-4A31D207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39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Event Handler Parameters</a:t>
            </a:r>
          </a:p>
          <a:p>
            <a:r>
              <a:rPr lang="en-US" dirty="0"/>
              <a:t>Each event handler receives two parameters when it’s called: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This first</a:t>
            </a:r>
            <a:r>
              <a:rPr lang="en-US" dirty="0"/>
              <a:t>—an object reference typically named </a:t>
            </a:r>
            <a:r>
              <a:rPr lang="en-US" dirty="0">
                <a:solidFill>
                  <a:srgbClr val="7030A0"/>
                </a:solidFill>
              </a:rPr>
              <a:t>sender</a:t>
            </a:r>
            <a:r>
              <a:rPr lang="en-US" dirty="0"/>
              <a:t>—</a:t>
            </a:r>
            <a:r>
              <a:rPr lang="en-US" dirty="0">
                <a:solidFill>
                  <a:srgbClr val="7030A0"/>
                </a:solidFill>
              </a:rPr>
              <a:t>is a </a:t>
            </a:r>
            <a:r>
              <a:rPr lang="en-US" u="sng" dirty="0">
                <a:solidFill>
                  <a:srgbClr val="7030A0"/>
                </a:solidFill>
              </a:rPr>
              <a:t>reference to the object that generated the event</a:t>
            </a:r>
            <a:r>
              <a:rPr lang="en-US" u="sng" dirty="0"/>
              <a:t>.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second </a:t>
            </a:r>
            <a:r>
              <a:rPr lang="en-US" dirty="0"/>
              <a:t>is a reference to an </a:t>
            </a:r>
            <a:r>
              <a:rPr 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EventArgs</a:t>
            </a:r>
            <a:r>
              <a:rPr lang="en-US" dirty="0"/>
              <a:t> object (or an object of an </a:t>
            </a:r>
            <a:r>
              <a:rPr lang="en-US" dirty="0" err="1">
                <a:latin typeface="Consolas" panose="020B0609020204030204" pitchFamily="49" charset="0"/>
              </a:rPr>
              <a:t>EventArgs</a:t>
            </a:r>
            <a:r>
              <a:rPr lang="en-US" dirty="0"/>
              <a:t> derived class) which contains </a:t>
            </a:r>
            <a:r>
              <a:rPr lang="en-US" dirty="0">
                <a:solidFill>
                  <a:srgbClr val="7030A0"/>
                </a:solidFill>
              </a:rPr>
              <a:t>additional information about the event. </a:t>
            </a: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14.3  Event Handling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FCE02-D063-43C3-9F97-60BF97D1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07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14.3.2 Auto-Generated GUI Code</a:t>
            </a:r>
          </a:p>
          <a:p>
            <a:r>
              <a:rPr lang="en-US" altLang="en-US" u="sng" dirty="0"/>
              <a:t>Visual Studio places the </a:t>
            </a:r>
            <a:r>
              <a:rPr lang="en-US" altLang="en-US" u="sng" dirty="0">
                <a:solidFill>
                  <a:srgbClr val="FF0000"/>
                </a:solidFill>
              </a:rPr>
              <a:t>auto-generated code </a:t>
            </a:r>
            <a:r>
              <a:rPr lang="en-US" altLang="en-US" u="sng" dirty="0"/>
              <a:t>in the </a:t>
            </a:r>
            <a:r>
              <a:rPr lang="en-US" alt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Designer.cs</a:t>
            </a:r>
            <a:r>
              <a:rPr lang="en-US" altLang="en-US" u="sng" dirty="0">
                <a:solidFill>
                  <a:srgbClr val="FF0000"/>
                </a:solidFill>
              </a:rPr>
              <a:t> </a:t>
            </a:r>
            <a:r>
              <a:rPr lang="en-US" altLang="en-US" u="sng" dirty="0"/>
              <a:t>file of the </a:t>
            </a:r>
            <a:r>
              <a:rPr lang="en-US" altLang="en-US" u="sng" dirty="0">
                <a:latin typeface="Consolas" panose="020B0609020204030204" pitchFamily="49" charset="0"/>
              </a:rPr>
              <a:t>Form</a:t>
            </a:r>
            <a:r>
              <a:rPr lang="en-US" altLang="en-US" u="sng" dirty="0"/>
              <a:t>.</a:t>
            </a:r>
          </a:p>
          <a:p>
            <a:r>
              <a:rPr lang="en-US" altLang="en-US" dirty="0"/>
              <a:t>Open this file by </a:t>
            </a:r>
            <a:r>
              <a:rPr lang="en-US" altLang="en-US" dirty="0">
                <a:solidFill>
                  <a:srgbClr val="FF0000"/>
                </a:solidFill>
              </a:rPr>
              <a:t>expanding the node </a:t>
            </a:r>
            <a:r>
              <a:rPr lang="en-US" altLang="en-US" dirty="0"/>
              <a:t>in the </a:t>
            </a:r>
            <a:r>
              <a:rPr lang="en-US" altLang="en-US" b="1" dirty="0">
                <a:solidFill>
                  <a:srgbClr val="7030A0"/>
                </a:solidFill>
              </a:rPr>
              <a:t>Solution Explorer </a:t>
            </a:r>
            <a:r>
              <a:rPr lang="en-US" altLang="en-US" dirty="0"/>
              <a:t>window for the file you’re currently working in (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SimpleEventExampleForm.cs</a:t>
            </a:r>
            <a:r>
              <a:rPr lang="en-US" altLang="en-US" dirty="0"/>
              <a:t>) and double clicking the </a:t>
            </a:r>
            <a:r>
              <a:rPr lang="en-US" altLang="en-US" dirty="0">
                <a:solidFill>
                  <a:srgbClr val="7030A0"/>
                </a:solidFill>
              </a:rPr>
              <a:t>file name </a:t>
            </a:r>
            <a:r>
              <a:rPr lang="en-US" altLang="en-US" dirty="0"/>
              <a:t>that ends with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Designer.cs</a:t>
            </a:r>
            <a:r>
              <a:rPr lang="en-US" altLang="en-US" dirty="0"/>
              <a:t>. </a:t>
            </a:r>
          </a:p>
          <a:p>
            <a:r>
              <a:rPr lang="en-US" altLang="en-US" u="sng" dirty="0">
                <a:solidFill>
                  <a:srgbClr val="7030A0"/>
                </a:solidFill>
              </a:rPr>
              <a:t>Since this code (Figs. 14.6 and 14.7) is created and maintained by Visual Studio, you generally don’t need to look at it. </a:t>
            </a:r>
          </a:p>
          <a:p>
            <a:endParaRPr lang="en-US" altLang="en-US" dirty="0"/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14.3  Event Handling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92E50-B5AC-4D86-B19A-AF7B8A21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25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7F351B67-2B2C-476B-BC54-B34C43718696}"/>
              </a:ext>
            </a:extLst>
          </p:cNvPr>
          <p:cNvSpPr/>
          <p:nvPr/>
        </p:nvSpPr>
        <p:spPr>
          <a:xfrm>
            <a:off x="0" y="20260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C5D1B49C-9BB3-4063-9E91-628270B98DA0}"/>
              </a:ext>
            </a:extLst>
          </p:cNvPr>
          <p:cNvSpPr/>
          <p:nvPr/>
        </p:nvSpPr>
        <p:spPr>
          <a:xfrm>
            <a:off x="0" y="49574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604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8" y="0"/>
            <a:ext cx="93805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CF5F1-8FB1-44CF-9505-A166EC9A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63" y="0"/>
            <a:ext cx="104806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13CA6-7750-4C1C-AB29-733C17EE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43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3" y="0"/>
            <a:ext cx="111283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6822FF1-41C7-4525-817A-E451A246C08A}"/>
              </a:ext>
            </a:extLst>
          </p:cNvPr>
          <p:cNvSpPr/>
          <p:nvPr/>
        </p:nvSpPr>
        <p:spPr>
          <a:xfrm>
            <a:off x="2130641" y="44832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D13FB-A637-4CA1-87BE-D16704B7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83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7E274C-B4C2-42E9-AEA1-F379B9D57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*</a:t>
            </a:r>
            <a:r>
              <a:rPr lang="en-US" dirty="0" err="1">
                <a:solidFill>
                  <a:srgbClr val="7030A0"/>
                </a:solidFill>
              </a:rPr>
              <a:t>form.cs</a:t>
            </a:r>
            <a:r>
              <a:rPr lang="en-US" dirty="0">
                <a:solidFill>
                  <a:srgbClr val="7030A0"/>
                </a:solidFill>
              </a:rPr>
              <a:t>     //</a:t>
            </a:r>
            <a:r>
              <a:rPr lang="en-US" altLang="en-US" dirty="0">
                <a:solidFill>
                  <a:srgbClr val="7030A0"/>
                </a:solidFill>
              </a:rPr>
              <a:t>event handler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*.</a:t>
            </a:r>
            <a:r>
              <a:rPr lang="en-US" dirty="0" err="1">
                <a:solidFill>
                  <a:srgbClr val="7030A0"/>
                </a:solidFill>
              </a:rPr>
              <a:t>design.cs</a:t>
            </a:r>
            <a:r>
              <a:rPr lang="en-US" dirty="0">
                <a:solidFill>
                  <a:srgbClr val="7030A0"/>
                </a:solidFill>
              </a:rPr>
              <a:t> //auto generated GUI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882617-74DE-4B5C-B8FD-BD6F34C2F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.cs files</a:t>
            </a:r>
            <a:endParaRPr lang="en-US" dirty="0"/>
          </a:p>
        </p:txBody>
      </p:sp>
      <p:pic>
        <p:nvPicPr>
          <p:cNvPr id="8" name="Picture 7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2F73F88B-02D3-48D3-9BCE-9EA660BAF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9" y="2862994"/>
            <a:ext cx="6430272" cy="259116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BCDB6F-7B8B-4EBD-A22F-31875D92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29</a:t>
            </a:fld>
            <a:endParaRPr 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5F437FEB-41B0-45A0-92BA-176B78482C6A}"/>
              </a:ext>
            </a:extLst>
          </p:cNvPr>
          <p:cNvSpPr/>
          <p:nvPr/>
        </p:nvSpPr>
        <p:spPr>
          <a:xfrm>
            <a:off x="0" y="168743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70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775"/>
            <a:ext cx="12192000" cy="63928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4D647-C86C-4BA1-ABC3-776C4DFD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30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The </a:t>
            </a:r>
            <a:r>
              <a:rPr lang="en-US" altLang="en-US" u="sng" dirty="0">
                <a:solidFill>
                  <a:srgbClr val="7030A0"/>
                </a:solidFill>
              </a:rPr>
              <a:t>partial modifier(?) </a:t>
            </a:r>
            <a:r>
              <a:rPr lang="en-US" altLang="en-US" u="sng" dirty="0"/>
              <a:t>allows the </a:t>
            </a:r>
            <a:r>
              <a:rPr lang="en-US" altLang="en-US" u="sng" dirty="0">
                <a:latin typeface="Consolas" panose="020B0609020204030204" pitchFamily="49" charset="0"/>
              </a:rPr>
              <a:t>Form</a:t>
            </a:r>
            <a:r>
              <a:rPr lang="en-US" altLang="en-US" u="sng" dirty="0"/>
              <a:t>’s class to </a:t>
            </a:r>
            <a:r>
              <a:rPr lang="en-US" altLang="en-US" u="sng" dirty="0">
                <a:solidFill>
                  <a:srgbClr val="FF0000"/>
                </a:solidFill>
              </a:rPr>
              <a:t>be split among multiple files.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Fig. 14.7 declares the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clickButton</a:t>
            </a:r>
            <a:r>
              <a:rPr lang="en-US" altLang="en-US" dirty="0">
                <a:solidFill>
                  <a:srgbClr val="FF0000"/>
                </a:solidFill>
              </a:rPr>
              <a:t> that we created in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Design</a:t>
            </a:r>
            <a:r>
              <a:rPr lang="en-US" altLang="en-US" u="sng" dirty="0">
                <a:solidFill>
                  <a:srgbClr val="FF0000"/>
                </a:solidFill>
              </a:rPr>
              <a:t> mode</a:t>
            </a:r>
            <a:r>
              <a:rPr lang="en-US" altLang="en-US" dirty="0">
                <a:solidFill>
                  <a:srgbClr val="FF0000"/>
                </a:solidFill>
              </a:rPr>
              <a:t>. It’s declared as an </a:t>
            </a:r>
            <a:r>
              <a:rPr lang="en-US" altLang="en-US" u="sng" dirty="0">
                <a:solidFill>
                  <a:srgbClr val="7030A0"/>
                </a:solidFill>
              </a:rPr>
              <a:t>instance variable </a:t>
            </a:r>
            <a:r>
              <a:rPr lang="en-US" altLang="en-US" u="sng" dirty="0">
                <a:solidFill>
                  <a:srgbClr val="FF0000"/>
                </a:solidFill>
              </a:rPr>
              <a:t>of class </a:t>
            </a:r>
            <a:br>
              <a:rPr lang="en-US" altLang="en-US" dirty="0">
                <a:solidFill>
                  <a:srgbClr val="FF0000"/>
                </a:solidFill>
              </a:rPr>
            </a:b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SimpleEventExampleForm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property values correspond to the values set in the </a:t>
            </a:r>
            <a:r>
              <a:rPr lang="en-US" altLang="en-US" b="1" dirty="0"/>
              <a:t>Properties</a:t>
            </a:r>
            <a:r>
              <a:rPr lang="en-US" altLang="en-US" dirty="0"/>
              <a:t> window for each control.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Method </a:t>
            </a:r>
            <a:r>
              <a:rPr lang="en-US" alt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InitializeComponent</a:t>
            </a:r>
            <a:r>
              <a:rPr lang="en-US" altLang="en-US" u="sng" dirty="0">
                <a:solidFill>
                  <a:srgbClr val="FF0000"/>
                </a:solidFill>
              </a:rPr>
              <a:t> is called when the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u="sng" dirty="0">
                <a:solidFill>
                  <a:srgbClr val="FF0000"/>
                </a:solidFill>
              </a:rPr>
              <a:t> is created. </a:t>
            </a: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14.3  Event Handling (Cont.) </a:t>
            </a:r>
            <a:r>
              <a:rPr lang="en-US" dirty="0">
                <a:solidFill>
                  <a:srgbClr val="7030A0"/>
                </a:solidFill>
              </a:rPr>
              <a:t>??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13AAA-D9C6-4A28-85D5-EE42A2ED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30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D121BE-A643-4938-8BB8-FF328BF0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possible to split the definition of a </a:t>
            </a:r>
            <a:r>
              <a:rPr lang="en-US" dirty="0">
                <a:hlinkClick r:id="rId2"/>
              </a:rPr>
              <a:t>class</a:t>
            </a:r>
            <a:r>
              <a:rPr lang="en-US" dirty="0"/>
              <a:t>, a </a:t>
            </a:r>
            <a:r>
              <a:rPr lang="en-US" dirty="0">
                <a:hlinkClick r:id="rId3"/>
              </a:rPr>
              <a:t>struct</a:t>
            </a:r>
            <a:r>
              <a:rPr lang="en-US" dirty="0"/>
              <a:t>, an </a:t>
            </a:r>
            <a:r>
              <a:rPr lang="en-US" dirty="0">
                <a:hlinkClick r:id="rId4"/>
              </a:rPr>
              <a:t>interface</a:t>
            </a:r>
            <a:r>
              <a:rPr lang="en-US" dirty="0"/>
              <a:t> or a method </a:t>
            </a:r>
            <a:r>
              <a:rPr lang="en-US" dirty="0">
                <a:solidFill>
                  <a:srgbClr val="7030A0"/>
                </a:solidFill>
              </a:rPr>
              <a:t>over two or more source files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FF0000"/>
                </a:solidFill>
              </a:rPr>
              <a:t>Each source file </a:t>
            </a:r>
            <a:r>
              <a:rPr lang="en-US" dirty="0"/>
              <a:t>contains </a:t>
            </a:r>
            <a:r>
              <a:rPr lang="en-US" dirty="0">
                <a:solidFill>
                  <a:srgbClr val="7030A0"/>
                </a:solidFill>
              </a:rPr>
              <a:t>a section of the type or method definition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and all parts are combined </a:t>
            </a:r>
            <a:r>
              <a:rPr lang="en-US" dirty="0"/>
              <a:t>when the application is compiled.</a:t>
            </a:r>
          </a:p>
          <a:p>
            <a:endParaRPr lang="en-US" dirty="0"/>
          </a:p>
          <a:p>
            <a:r>
              <a:rPr lang="en-US" dirty="0">
                <a:hlinkClick r:id="rId5"/>
              </a:rPr>
              <a:t>https://docs.microsoft.com/en-us/dotnet/csharp/programming-guide/classes-and-structs/partial-classes-and-methods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F2A4CB-9F8F-40AE-B6C8-A4477092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Partial Classes and Methods (C# Programming Guide)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4AADA-59CA-4B08-B5F9-58733BF8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16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125"/>
            <a:ext cx="12192000" cy="66341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E771E-5D4E-41B2-B034-81883A9BE3B5}"/>
              </a:ext>
            </a:extLst>
          </p:cNvPr>
          <p:cNvCxnSpPr/>
          <p:nvPr/>
        </p:nvCxnSpPr>
        <p:spPr>
          <a:xfrm>
            <a:off x="2707689" y="1766656"/>
            <a:ext cx="48560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008F59-161A-4208-90F8-D1CE9AC8C5E0}"/>
              </a:ext>
            </a:extLst>
          </p:cNvPr>
          <p:cNvCxnSpPr/>
          <p:nvPr/>
        </p:nvCxnSpPr>
        <p:spPr>
          <a:xfrm>
            <a:off x="2904478" y="2265285"/>
            <a:ext cx="48560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9D531A-7CD6-4828-BE25-55F7975AE2F8}"/>
              </a:ext>
            </a:extLst>
          </p:cNvPr>
          <p:cNvCxnSpPr>
            <a:cxnSpLocks/>
          </p:cNvCxnSpPr>
          <p:nvPr/>
        </p:nvCxnSpPr>
        <p:spPr>
          <a:xfrm>
            <a:off x="8151181" y="4529091"/>
            <a:ext cx="338091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F851B-49E7-45BE-B300-13C518114568}"/>
              </a:ext>
            </a:extLst>
          </p:cNvPr>
          <p:cNvCxnSpPr/>
          <p:nvPr/>
        </p:nvCxnSpPr>
        <p:spPr>
          <a:xfrm>
            <a:off x="5656555" y="5052874"/>
            <a:ext cx="485608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3EE485-3FF2-461A-B0DD-1A0BD4A7C1B6}"/>
              </a:ext>
            </a:extLst>
          </p:cNvPr>
          <p:cNvCxnSpPr>
            <a:cxnSpLocks/>
          </p:cNvCxnSpPr>
          <p:nvPr/>
        </p:nvCxnSpPr>
        <p:spPr>
          <a:xfrm>
            <a:off x="1730055" y="5603289"/>
            <a:ext cx="447543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F49396-FE9A-41A6-AD38-5BFA44181766}"/>
              </a:ext>
            </a:extLst>
          </p:cNvPr>
          <p:cNvSpPr txBox="1"/>
          <p:nvPr/>
        </p:nvSpPr>
        <p:spPr>
          <a:xfrm>
            <a:off x="7483876" y="3728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E884A-7BE5-4638-A67A-6EF7C46F1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32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645A7F-6FAD-461F-8722-7F2B7A7F2DB3}"/>
              </a:ext>
            </a:extLst>
          </p:cNvPr>
          <p:cNvCxnSpPr>
            <a:cxnSpLocks/>
          </p:cNvCxnSpPr>
          <p:nvPr/>
        </p:nvCxnSpPr>
        <p:spPr>
          <a:xfrm>
            <a:off x="3417903" y="3364637"/>
            <a:ext cx="8111581" cy="64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F27E9D-A699-4860-B4BA-C9E4C0DE596A}"/>
              </a:ext>
            </a:extLst>
          </p:cNvPr>
          <p:cNvCxnSpPr>
            <a:cxnSpLocks/>
          </p:cNvCxnSpPr>
          <p:nvPr/>
        </p:nvCxnSpPr>
        <p:spPr>
          <a:xfrm>
            <a:off x="1730056" y="3952782"/>
            <a:ext cx="8111581" cy="64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CA3CB4-F8A4-4B00-AE33-2678F5749B1F}"/>
              </a:ext>
            </a:extLst>
          </p:cNvPr>
          <p:cNvCxnSpPr>
            <a:cxnSpLocks/>
          </p:cNvCxnSpPr>
          <p:nvPr/>
        </p:nvCxnSpPr>
        <p:spPr>
          <a:xfrm>
            <a:off x="1730055" y="4476564"/>
            <a:ext cx="6250970" cy="51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1804E83-5792-4D9E-93A6-4E0EF3A3B059}"/>
              </a:ext>
            </a:extLst>
          </p:cNvPr>
          <p:cNvCxnSpPr>
            <a:cxnSpLocks/>
          </p:cNvCxnSpPr>
          <p:nvPr/>
        </p:nvCxnSpPr>
        <p:spPr>
          <a:xfrm>
            <a:off x="6578353" y="5603289"/>
            <a:ext cx="45187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箭头: 右 2">
            <a:extLst>
              <a:ext uri="{FF2B5EF4-FFF2-40B4-BE49-F238E27FC236}">
                <a16:creationId xmlns:a16="http://schemas.microsoft.com/office/drawing/2014/main" id="{45B4ED81-7BB3-4229-84D8-8032FC6E9958}"/>
              </a:ext>
            </a:extLst>
          </p:cNvPr>
          <p:cNvSpPr/>
          <p:nvPr/>
        </p:nvSpPr>
        <p:spPr>
          <a:xfrm>
            <a:off x="448236" y="15243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722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14.3.3 Delegates and the Event-Handling Mechanism</a:t>
            </a:r>
          </a:p>
          <a:p>
            <a:r>
              <a:rPr lang="en-US" dirty="0">
                <a:solidFill>
                  <a:srgbClr val="7030A0"/>
                </a:solidFill>
              </a:rPr>
              <a:t>Event handlers </a:t>
            </a:r>
            <a:r>
              <a:rPr lang="en-US" dirty="0">
                <a:solidFill>
                  <a:srgbClr val="FF0000"/>
                </a:solidFill>
              </a:rPr>
              <a:t>are connected to </a:t>
            </a:r>
            <a:r>
              <a:rPr lang="en-US" dirty="0">
                <a:solidFill>
                  <a:srgbClr val="7030A0"/>
                </a:solidFill>
              </a:rPr>
              <a:t>a control’s events </a:t>
            </a:r>
            <a:r>
              <a:rPr lang="en-US" dirty="0">
                <a:solidFill>
                  <a:srgbClr val="FF0000"/>
                </a:solidFill>
              </a:rPr>
              <a:t>via </a:t>
            </a:r>
            <a:r>
              <a:rPr lang="en-US" dirty="0">
                <a:solidFill>
                  <a:srgbClr val="7030A0"/>
                </a:solidFill>
              </a:rPr>
              <a:t>special objects called delegates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delegate</a:t>
            </a:r>
            <a:r>
              <a:rPr lang="en-US" dirty="0">
                <a:solidFill>
                  <a:srgbClr val="FF0000"/>
                </a:solidFill>
              </a:rPr>
              <a:t> type declaration specifies the </a:t>
            </a:r>
            <a:r>
              <a:rPr lang="en-US" dirty="0">
                <a:solidFill>
                  <a:srgbClr val="7030A0"/>
                </a:solidFill>
              </a:rPr>
              <a:t>signature of a method</a:t>
            </a:r>
            <a:r>
              <a:rPr lang="en-US" dirty="0">
                <a:solidFill>
                  <a:srgbClr val="FF0000"/>
                </a:solidFill>
              </a:rPr>
              <a:t>—in event handling, the </a:t>
            </a:r>
            <a:r>
              <a:rPr lang="en-US" dirty="0">
                <a:solidFill>
                  <a:srgbClr val="7030A0"/>
                </a:solidFill>
              </a:rPr>
              <a:t>signature </a:t>
            </a:r>
            <a:r>
              <a:rPr lang="en-US" dirty="0">
                <a:solidFill>
                  <a:srgbClr val="FF0000"/>
                </a:solidFill>
              </a:rPr>
              <a:t>specifies the return type and arguments for an event handler. </a:t>
            </a:r>
          </a:p>
          <a:p>
            <a:r>
              <a:rPr lang="en-US" dirty="0"/>
              <a:t>A </a:t>
            </a:r>
            <a:r>
              <a:rPr lang="en-US" dirty="0">
                <a:latin typeface="Consolas" panose="020B0609020204030204" pitchFamily="49" charset="0"/>
              </a:rPr>
              <a:t>delegate</a:t>
            </a:r>
            <a:r>
              <a:rPr lang="en-US" dirty="0"/>
              <a:t> of type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EventHandler</a:t>
            </a:r>
            <a:r>
              <a:rPr lang="en-US" dirty="0"/>
              <a:t> can hold references to methods that return void and receive two parameters—one of type object and one of type </a:t>
            </a:r>
            <a:r>
              <a:rPr lang="en-US" dirty="0" err="1">
                <a:latin typeface="Consolas" panose="020B0609020204030204" pitchFamily="49" charset="0"/>
              </a:rPr>
              <a:t>EventArgs</a:t>
            </a:r>
            <a:r>
              <a:rPr lang="en-US" dirty="0"/>
              <a:t>: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public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delegate</a:t>
            </a:r>
            <a:r>
              <a:rPr lang="en-US" sz="2000" dirty="0">
                <a:latin typeface="Consolas" panose="020B0609020204030204" pitchFamily="49" charset="0"/>
              </a:rPr>
              <a:t> void </a:t>
            </a:r>
            <a:r>
              <a:rPr lang="en-US" sz="2000" dirty="0" err="1">
                <a:latin typeface="Consolas" panose="020B0609020204030204" pitchFamily="49" charset="0"/>
              </a:rPr>
              <a:t>EventHandler</a:t>
            </a:r>
            <a:r>
              <a:rPr lang="en-US" sz="2000" dirty="0">
                <a:latin typeface="Consolas" panose="020B0609020204030204" pitchFamily="49" charset="0"/>
              </a:rPr>
              <a:t>(object sender, </a:t>
            </a:r>
            <a:r>
              <a:rPr lang="en-US" sz="2000" dirty="0" err="1">
                <a:latin typeface="Consolas" panose="020B0609020204030204" pitchFamily="49" charset="0"/>
              </a:rPr>
              <a:t>EventArgs</a:t>
            </a:r>
            <a:r>
              <a:rPr lang="en-US" sz="2000" dirty="0">
                <a:latin typeface="Consolas" panose="020B0609020204030204" pitchFamily="49" charset="0"/>
              </a:rPr>
              <a:t> e); 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14.3  Event Handling (Cont.)</a:t>
            </a:r>
            <a:r>
              <a:rPr lang="en-US" dirty="0">
                <a:solidFill>
                  <a:srgbClr val="FF0000"/>
                </a:solidFill>
              </a:rPr>
              <a:t> ?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328CA-2315-4BD5-AE01-D3A2BEF97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46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Indicating the Method that a Delegate Should Call</a:t>
            </a:r>
          </a:p>
          <a:p>
            <a:r>
              <a:rPr lang="en-US" dirty="0"/>
              <a:t>A </a:t>
            </a:r>
            <a:r>
              <a:rPr lang="en-US" dirty="0">
                <a:latin typeface="Consolas" panose="020B0609020204030204" pitchFamily="49" charset="0"/>
              </a:rPr>
              <a:t>Button</a:t>
            </a:r>
            <a:r>
              <a:rPr lang="en-US" dirty="0"/>
              <a:t> calls its </a:t>
            </a:r>
            <a:r>
              <a:rPr lang="en-US" dirty="0" err="1">
                <a:latin typeface="Consolas" panose="020B0609020204030204" pitchFamily="49" charset="0"/>
              </a:rPr>
              <a:t>EventHandler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delegate</a:t>
            </a:r>
            <a:r>
              <a:rPr lang="en-US" dirty="0"/>
              <a:t> in response to a click.</a:t>
            </a:r>
          </a:p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delegate</a:t>
            </a:r>
            <a:r>
              <a:rPr lang="en-US" dirty="0"/>
              <a:t>’s job is to invoke the appropriate method.</a:t>
            </a:r>
          </a:p>
          <a:p>
            <a:r>
              <a:rPr lang="en-US" dirty="0">
                <a:solidFill>
                  <a:srgbClr val="FF0000"/>
                </a:solidFill>
              </a:rPr>
              <a:t>This code is added by Visual Studio when you double click the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Button</a:t>
            </a:r>
            <a:r>
              <a:rPr lang="en-US" dirty="0">
                <a:solidFill>
                  <a:srgbClr val="FF0000"/>
                </a:solidFill>
              </a:rPr>
              <a:t> control in </a:t>
            </a:r>
            <a:r>
              <a:rPr lang="en-US" b="1" dirty="0">
                <a:solidFill>
                  <a:srgbClr val="FF0000"/>
                </a:solidFill>
              </a:rPr>
              <a:t>Design</a:t>
            </a:r>
            <a:r>
              <a:rPr lang="en-US" dirty="0">
                <a:solidFill>
                  <a:srgbClr val="FF0000"/>
                </a:solidFill>
              </a:rPr>
              <a:t> mode: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new </a:t>
            </a:r>
            <a:r>
              <a:rPr lang="en-US" dirty="0" err="1">
                <a:latin typeface="Consolas" panose="020B0609020204030204" pitchFamily="49" charset="0"/>
              </a:rPr>
              <a:t>System.EventHandler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this.clickButton_Click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/>
              <a:t>Adding more </a:t>
            </a:r>
            <a:r>
              <a:rPr lang="en-US" dirty="0">
                <a:latin typeface="Consolas" panose="020B0609020204030204" pitchFamily="49" charset="0"/>
              </a:rPr>
              <a:t>delegate</a:t>
            </a:r>
            <a:r>
              <a:rPr lang="en-US" dirty="0"/>
              <a:t>s to an event is called multicast delegates. 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14.3  Event Handling (Cont.)</a:t>
            </a:r>
            <a:r>
              <a:rPr lang="en-US" dirty="0">
                <a:solidFill>
                  <a:srgbClr val="FF0000"/>
                </a:solidFill>
              </a:rPr>
              <a:t>??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6D8CD9-7751-49E0-92D6-284A8CAE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56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14.3.4 Another Way to Create Event Handlers</a:t>
            </a:r>
          </a:p>
          <a:p>
            <a:r>
              <a:rPr lang="en-US" b="1" i="1" dirty="0"/>
              <a:t>Using the Properties Window to Create Event Handlers</a:t>
            </a:r>
          </a:p>
          <a:p>
            <a:r>
              <a:rPr lang="en-US" dirty="0">
                <a:solidFill>
                  <a:srgbClr val="FF0000"/>
                </a:solidFill>
              </a:rPr>
              <a:t>Controls</a:t>
            </a:r>
            <a:r>
              <a:rPr lang="en-US" dirty="0"/>
              <a:t> can generate </a:t>
            </a:r>
            <a:r>
              <a:rPr lang="en-US" dirty="0">
                <a:solidFill>
                  <a:srgbClr val="7030A0"/>
                </a:solidFill>
              </a:rPr>
              <a:t>many different events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Clicking the </a:t>
            </a:r>
            <a:r>
              <a:rPr lang="en-US" b="1" dirty="0">
                <a:solidFill>
                  <a:srgbClr val="FF0000"/>
                </a:solidFill>
              </a:rPr>
              <a:t>Events</a:t>
            </a:r>
            <a:r>
              <a:rPr lang="en-US" dirty="0">
                <a:solidFill>
                  <a:srgbClr val="FF0000"/>
                </a:solidFill>
              </a:rPr>
              <a:t> icon (the lightning-bolt icon) in the </a:t>
            </a:r>
            <a:r>
              <a:rPr lang="en-US" b="1" dirty="0">
                <a:solidFill>
                  <a:srgbClr val="FF0000"/>
                </a:solidFill>
              </a:rPr>
              <a:t>Properties</a:t>
            </a:r>
            <a:r>
              <a:rPr lang="en-US" dirty="0">
                <a:solidFill>
                  <a:srgbClr val="FF0000"/>
                </a:solidFill>
              </a:rPr>
              <a:t> window (Fig. 14.8), displays all the events for the selected control. </a:t>
            </a: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14.3  Event Handling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666BE-537A-4EF0-9B5C-1D9DACED0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41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25"/>
            <a:ext cx="12192000" cy="66087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0F372-3570-4EB3-9685-093694B3E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44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14.3.5 Locating Event Information</a:t>
            </a:r>
          </a:p>
          <a:p>
            <a:r>
              <a:rPr lang="en-US" altLang="en-US" dirty="0"/>
              <a:t>Read the Visual Studio documentation to learn about the different events raised by each control. 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To do this, select a </a:t>
            </a:r>
            <a:r>
              <a:rPr lang="en-US" altLang="en-US" dirty="0">
                <a:solidFill>
                  <a:srgbClr val="7030A0"/>
                </a:solidFill>
              </a:rPr>
              <a:t>control</a:t>
            </a:r>
            <a:r>
              <a:rPr lang="en-US" altLang="en-US" dirty="0">
                <a:solidFill>
                  <a:srgbClr val="FF0000"/>
                </a:solidFill>
              </a:rPr>
              <a:t> in the IDE and press the </a:t>
            </a:r>
            <a:r>
              <a:rPr lang="en-US" altLang="en-US" i="1" dirty="0">
                <a:solidFill>
                  <a:srgbClr val="7030A0"/>
                </a:solidFill>
              </a:rPr>
              <a:t>F1</a:t>
            </a:r>
            <a:r>
              <a:rPr lang="en-US" altLang="en-US" dirty="0">
                <a:solidFill>
                  <a:srgbClr val="7030A0"/>
                </a:solidFill>
              </a:rPr>
              <a:t> key to display that control’s online help </a:t>
            </a:r>
            <a:r>
              <a:rPr lang="en-US" altLang="en-US" dirty="0">
                <a:solidFill>
                  <a:srgbClr val="FF0000"/>
                </a:solidFill>
              </a:rPr>
              <a:t>(Fig. 14.9). </a:t>
            </a:r>
          </a:p>
          <a:p>
            <a:r>
              <a:rPr lang="en-US" altLang="en-US" dirty="0"/>
              <a:t>The web page that's displayed contains basic information about the </a:t>
            </a:r>
            <a:r>
              <a:rPr lang="en-US" altLang="en-US" dirty="0">
                <a:solidFill>
                  <a:srgbClr val="7030A0"/>
                </a:solidFill>
              </a:rPr>
              <a:t>control’s class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14.3  Event Handling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CFD85E-1340-4AD6-AE60-850293B3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70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" y="0"/>
            <a:ext cx="107378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E19BC-E1D4-4CC2-BD69-8D42F986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07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Click the name of an event to view its description and examples of its use.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We selected the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Click</a:t>
            </a:r>
            <a:r>
              <a:rPr lang="en-US" altLang="en-US" dirty="0">
                <a:solidFill>
                  <a:srgbClr val="FF0000"/>
                </a:solidFill>
              </a:rPr>
              <a:t> event to display the information in Fig. 14.10. </a:t>
            </a: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14.3  Event Handling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55C53-4201-4AEF-B0CC-9B81DA1F4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6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250"/>
            <a:ext cx="12192000" cy="56499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76712-C8E3-4CBB-BDC7-C3CE002D0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3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25" y="0"/>
            <a:ext cx="92503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DD30F4-300E-4129-8BE0-45B13A72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3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Controls derive from class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Control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(namespace </a:t>
            </a:r>
            <a:r>
              <a:rPr lang="en-US" altLang="en-US" dirty="0" err="1">
                <a:latin typeface="Consolas" panose="020B0609020204030204" pitchFamily="49" charset="0"/>
              </a:rPr>
              <a:t>System.Windows.Forms</a:t>
            </a:r>
            <a:r>
              <a:rPr lang="en-US" altLang="en-US" dirty="0"/>
              <a:t>). </a:t>
            </a:r>
          </a:p>
          <a:p>
            <a:r>
              <a:rPr lang="en-US" altLang="en-US" dirty="0"/>
              <a:t>Figure 14.11 lists some of </a:t>
            </a:r>
            <a:r>
              <a:rPr lang="en-US" altLang="en-US" dirty="0">
                <a:solidFill>
                  <a:srgbClr val="7030A0"/>
                </a:solidFill>
              </a:rPr>
              <a:t>class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Control</a:t>
            </a:r>
            <a:r>
              <a:rPr lang="en-US" altLang="en-US" dirty="0">
                <a:solidFill>
                  <a:srgbClr val="7030A0"/>
                </a:solidFill>
              </a:rPr>
              <a:t>’s </a:t>
            </a:r>
            <a:r>
              <a:rPr lang="en-US" altLang="en-US" dirty="0"/>
              <a:t>properties and methods.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14.4  Control Properties and Layout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7DA84-C928-4C76-9990-EDDF0FE0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809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0"/>
            <a:ext cx="10401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50E94B48-C2D5-4880-BADC-1D381016B2CB}"/>
              </a:ext>
            </a:extLst>
          </p:cNvPr>
          <p:cNvSpPr/>
          <p:nvPr/>
        </p:nvSpPr>
        <p:spPr>
          <a:xfrm>
            <a:off x="2201663" y="36247"/>
            <a:ext cx="337351" cy="531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12AB3-1A15-4FEB-BE34-33A46947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49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63"/>
            <a:ext cx="12192000" cy="66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8E7E6-EC02-4955-9D6E-27A075BC9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6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838"/>
            <a:ext cx="12192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380D20-3EDB-46EF-A4F5-D8026B6D2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07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Anchoring and Docking</a:t>
            </a:r>
          </a:p>
          <a:p>
            <a:r>
              <a:rPr lang="en-US" dirty="0">
                <a:solidFill>
                  <a:srgbClr val="FF0000"/>
                </a:solidFill>
              </a:rPr>
              <a:t>Anchoring </a:t>
            </a:r>
            <a:r>
              <a:rPr lang="en-US" dirty="0"/>
              <a:t>causes controls to </a:t>
            </a:r>
            <a:r>
              <a:rPr lang="en-US" dirty="0">
                <a:solidFill>
                  <a:srgbClr val="FF0000"/>
                </a:solidFill>
              </a:rPr>
              <a:t>remain at a fixed distance from the sides of the container.</a:t>
            </a:r>
          </a:p>
          <a:p>
            <a:r>
              <a:rPr lang="en-US" u="sng" dirty="0"/>
              <a:t>Anchor a control to the right and bottom sides </a:t>
            </a:r>
            <a:r>
              <a:rPr lang="en-US" dirty="0"/>
              <a:t>by setting the </a:t>
            </a:r>
            <a:r>
              <a:rPr 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Anchor</a:t>
            </a:r>
            <a:r>
              <a:rPr lang="en-US" u="sng" dirty="0">
                <a:solidFill>
                  <a:srgbClr val="7030A0"/>
                </a:solidFill>
              </a:rPr>
              <a:t> property</a:t>
            </a:r>
            <a:r>
              <a:rPr lang="en-US" dirty="0"/>
              <a:t> (Fig. 14.12). </a:t>
            </a: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14.4  Control Properties and Layout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2C54F-79D5-4229-B74B-56FB32C1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45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79E365D0-8880-487B-AE5D-F4300E41B2BB}"/>
              </a:ext>
            </a:extLst>
          </p:cNvPr>
          <p:cNvSpPr/>
          <p:nvPr/>
        </p:nvSpPr>
        <p:spPr>
          <a:xfrm>
            <a:off x="0" y="199912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63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0"/>
            <a:ext cx="11576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4361-7CDF-4499-B626-752375609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53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Execute the app and enlarge the </a:t>
            </a:r>
            <a:r>
              <a:rPr lang="en-US" altLang="en-US" dirty="0">
                <a:latin typeface="Consolas" panose="020B0609020204030204" pitchFamily="49" charset="0"/>
              </a:rPr>
              <a:t>Form</a:t>
            </a:r>
            <a:r>
              <a:rPr lang="en-US" altLang="en-US" dirty="0"/>
              <a:t> (Fig. 14.13). </a:t>
            </a:r>
          </a:p>
        </p:txBody>
      </p:sp>
      <p:sp>
        <p:nvSpPr>
          <p:cNvPr id="1064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14.4  Control Properties and Layout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439E43-1EFE-40C6-881B-56DD4B02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49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1800"/>
            <a:ext cx="12192000" cy="5992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22F9C9-7B29-4C1E-BDE9-3F866D9399E4}"/>
              </a:ext>
            </a:extLst>
          </p:cNvPr>
          <p:cNvCxnSpPr>
            <a:cxnSpLocks/>
          </p:cNvCxnSpPr>
          <p:nvPr/>
        </p:nvCxnSpPr>
        <p:spPr>
          <a:xfrm>
            <a:off x="5344357" y="3977196"/>
            <a:ext cx="14293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0A930-B7DC-4AFF-8ED9-12296DE4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46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>
                <a:solidFill>
                  <a:srgbClr val="FF0000"/>
                </a:solidFill>
              </a:rPr>
              <a:t>Docking</a:t>
            </a:r>
            <a:r>
              <a:rPr lang="en-US" altLang="en-US" u="sng" dirty="0"/>
              <a:t> attaches a </a:t>
            </a:r>
            <a:r>
              <a:rPr lang="en-US" altLang="en-US" u="sng" dirty="0">
                <a:solidFill>
                  <a:srgbClr val="FF0000"/>
                </a:solidFill>
              </a:rPr>
              <a:t>control to a container such that the control stretches across an </a:t>
            </a:r>
            <a:r>
              <a:rPr lang="en-US" altLang="en-US" u="sng" dirty="0">
                <a:solidFill>
                  <a:srgbClr val="7030A0"/>
                </a:solidFill>
              </a:rPr>
              <a:t>entire side?? </a:t>
            </a:r>
            <a:r>
              <a:rPr lang="en-US" altLang="en-US" u="sng" dirty="0">
                <a:solidFill>
                  <a:srgbClr val="FF0000"/>
                </a:solidFill>
              </a:rPr>
              <a:t>or fills an entire area. </a:t>
            </a:r>
          </a:p>
          <a:p>
            <a:r>
              <a:rPr lang="en-US" altLang="en-US" u="sng" dirty="0">
                <a:solidFill>
                  <a:schemeClr val="accent6"/>
                </a:solidFill>
              </a:rPr>
              <a:t>Docking allows a control to </a:t>
            </a:r>
            <a:r>
              <a:rPr lang="en-US" altLang="en-US" u="sng" dirty="0">
                <a:solidFill>
                  <a:srgbClr val="7030A0"/>
                </a:solidFill>
              </a:rPr>
              <a:t>span an entire side </a:t>
            </a:r>
            <a:r>
              <a:rPr lang="en-US" altLang="en-US" u="sng" dirty="0">
                <a:solidFill>
                  <a:schemeClr val="accent6"/>
                </a:solidFill>
              </a:rPr>
              <a:t>of its parent container or to fill the entire container (Fig. 14.14).</a:t>
            </a:r>
          </a:p>
          <a:p>
            <a:r>
              <a:rPr lang="en-US" altLang="en-US" u="sng" dirty="0"/>
              <a:t>The </a:t>
            </a:r>
            <a:r>
              <a:rPr lang="en-US" altLang="en-US" u="sng" dirty="0">
                <a:latin typeface="Consolas" panose="020B0609020204030204" pitchFamily="49" charset="0"/>
              </a:rPr>
              <a:t>Form</a:t>
            </a:r>
            <a:r>
              <a:rPr lang="en-US" altLang="en-US" u="sng" dirty="0"/>
              <a:t>’s </a:t>
            </a:r>
            <a:r>
              <a:rPr lang="en-US" altLang="en-US" u="sng" dirty="0">
                <a:solidFill>
                  <a:schemeClr val="accent6"/>
                </a:solidFill>
                <a:latin typeface="Consolas" panose="020B0609020204030204" pitchFamily="49" charset="0"/>
              </a:rPr>
              <a:t>Padding</a:t>
            </a:r>
            <a:r>
              <a:rPr lang="en-US" altLang="en-US" u="sng" dirty="0">
                <a:solidFill>
                  <a:schemeClr val="accent6"/>
                </a:solidFill>
              </a:rPr>
              <a:t> property </a:t>
            </a:r>
            <a:r>
              <a:rPr lang="en-US" altLang="en-US" u="sng" dirty="0"/>
              <a:t>specifies the distance between the docked controls and the edges. </a:t>
            </a:r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14.4  Control Properties and Layout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7E4BA-2DBC-4245-A8DB-9AF2535D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49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0E240E9-8F3B-48CC-9474-16F0D72C0B83}"/>
              </a:ext>
            </a:extLst>
          </p:cNvPr>
          <p:cNvSpPr/>
          <p:nvPr/>
        </p:nvSpPr>
        <p:spPr>
          <a:xfrm>
            <a:off x="0" y="15777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293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A graphical user interface (GUI) allows a user to interact visually with a program. </a:t>
            </a:r>
          </a:p>
          <a:p>
            <a:r>
              <a:rPr lang="en-US" altLang="en-US" dirty="0"/>
              <a:t>Figure 14.1 shows a Visual Studio window containing various GUI controls. </a:t>
            </a: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14.1  Introduction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7A6934-B50C-4D86-B910-EEAF01E2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31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5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525"/>
            <a:ext cx="12192000" cy="50593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81C36-F8AE-40BD-AC46-DDBC8232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95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0"/>
            <a:ext cx="93345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C11FE9-1E87-4A57-B2F0-2B634DC7B790}"/>
              </a:ext>
            </a:extLst>
          </p:cNvPr>
          <p:cNvCxnSpPr/>
          <p:nvPr/>
        </p:nvCxnSpPr>
        <p:spPr>
          <a:xfrm>
            <a:off x="4847208" y="4572000"/>
            <a:ext cx="1819922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D6D537-99A7-493D-83CD-93C7C018C71B}"/>
              </a:ext>
            </a:extLst>
          </p:cNvPr>
          <p:cNvCxnSpPr/>
          <p:nvPr/>
        </p:nvCxnSpPr>
        <p:spPr>
          <a:xfrm>
            <a:off x="4119239" y="1660124"/>
            <a:ext cx="569946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13DCB0-6DAB-44A9-8C23-F8706B82DC57}"/>
              </a:ext>
            </a:extLst>
          </p:cNvPr>
          <p:cNvCxnSpPr/>
          <p:nvPr/>
        </p:nvCxnSpPr>
        <p:spPr>
          <a:xfrm>
            <a:off x="4136994" y="1979720"/>
            <a:ext cx="594803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59A5F6-27EE-417C-B758-7F079BD56D76}"/>
              </a:ext>
            </a:extLst>
          </p:cNvPr>
          <p:cNvCxnSpPr/>
          <p:nvPr/>
        </p:nvCxnSpPr>
        <p:spPr>
          <a:xfrm>
            <a:off x="4119239" y="2325950"/>
            <a:ext cx="60013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35470E-601E-4CC1-B716-154BE79A46C8}"/>
              </a:ext>
            </a:extLst>
          </p:cNvPr>
          <p:cNvCxnSpPr/>
          <p:nvPr/>
        </p:nvCxnSpPr>
        <p:spPr>
          <a:xfrm>
            <a:off x="4119239" y="2654423"/>
            <a:ext cx="37463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ECA36-FFD1-4399-8B91-23E6C85DF67E}"/>
              </a:ext>
            </a:extLst>
          </p:cNvPr>
          <p:cNvCxnSpPr>
            <a:cxnSpLocks/>
          </p:cNvCxnSpPr>
          <p:nvPr/>
        </p:nvCxnSpPr>
        <p:spPr>
          <a:xfrm>
            <a:off x="1988598" y="1660124"/>
            <a:ext cx="949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51FAB8-175A-4DB6-90FF-FB5D76D21F21}"/>
              </a:ext>
            </a:extLst>
          </p:cNvPr>
          <p:cNvCxnSpPr/>
          <p:nvPr/>
        </p:nvCxnSpPr>
        <p:spPr>
          <a:xfrm>
            <a:off x="1953087" y="2325950"/>
            <a:ext cx="692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2CB37-9746-4210-A00E-0034FF9F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51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513FECA-E84C-4121-BB94-30FB7782E133}"/>
              </a:ext>
            </a:extLst>
          </p:cNvPr>
          <p:cNvSpPr/>
          <p:nvPr/>
        </p:nvSpPr>
        <p:spPr>
          <a:xfrm>
            <a:off x="807868" y="12998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4BB3590A-592C-41FF-97A7-252234206315}"/>
              </a:ext>
            </a:extLst>
          </p:cNvPr>
          <p:cNvSpPr/>
          <p:nvPr/>
        </p:nvSpPr>
        <p:spPr>
          <a:xfrm>
            <a:off x="664238" y="19797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B24E7C9-9BCE-461D-8C6E-DDB92F0E6339}"/>
              </a:ext>
            </a:extLst>
          </p:cNvPr>
          <p:cNvSpPr/>
          <p:nvPr/>
        </p:nvSpPr>
        <p:spPr>
          <a:xfrm>
            <a:off x="751075" y="265442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102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Using Visual Studio To Edit a GUI’s Layout</a:t>
            </a:r>
          </a:p>
          <a:p>
            <a:r>
              <a:rPr lang="en-US" dirty="0"/>
              <a:t>Visual Studio provides tools that help you with GUI layout.</a:t>
            </a:r>
          </a:p>
          <a:p>
            <a:r>
              <a:rPr lang="en-US" dirty="0"/>
              <a:t>When dragging </a:t>
            </a:r>
            <a:r>
              <a:rPr lang="en-US" dirty="0">
                <a:solidFill>
                  <a:schemeClr val="accent6"/>
                </a:solidFill>
              </a:rPr>
              <a:t>a control </a:t>
            </a:r>
            <a:r>
              <a:rPr lang="en-US" dirty="0"/>
              <a:t>across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Form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（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Frame in Java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）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blue lines</a:t>
            </a:r>
            <a:r>
              <a:rPr lang="en-US" dirty="0"/>
              <a:t> (known as </a:t>
            </a:r>
            <a:r>
              <a:rPr lang="en-US" dirty="0">
                <a:solidFill>
                  <a:srgbClr val="7030A0"/>
                </a:solidFill>
              </a:rPr>
              <a:t>snap lines</a:t>
            </a:r>
            <a:r>
              <a:rPr lang="en-US" dirty="0"/>
              <a:t>) help you position the control (Fig. 14.16).</a:t>
            </a:r>
          </a:p>
          <a:p>
            <a:r>
              <a:rPr lang="en-US" dirty="0"/>
              <a:t>Visual Studio also provides the </a:t>
            </a:r>
            <a:r>
              <a:rPr lang="en-US" b="1" dirty="0">
                <a:solidFill>
                  <a:srgbClr val="FF0000"/>
                </a:solidFill>
              </a:rPr>
              <a:t>Format</a:t>
            </a:r>
            <a:r>
              <a:rPr lang="en-US" dirty="0">
                <a:solidFill>
                  <a:srgbClr val="FF0000"/>
                </a:solidFill>
              </a:rPr>
              <a:t> menu</a:t>
            </a:r>
            <a:r>
              <a:rPr lang="en-US" dirty="0"/>
              <a:t>, which contains </a:t>
            </a:r>
            <a:r>
              <a:rPr lang="en-US" dirty="0">
                <a:solidFill>
                  <a:srgbClr val="7030A0"/>
                </a:solidFill>
              </a:rPr>
              <a:t>several options </a:t>
            </a:r>
            <a:r>
              <a:rPr lang="en-US" dirty="0"/>
              <a:t>for modifying your GUI’s layout. </a:t>
            </a: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14.4  Control Properties and Layout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C29E61-7AF8-4707-95C0-059D94A8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76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00"/>
            <a:ext cx="12192000" cy="61198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393CF91C-ECEF-4386-8391-3C582DCA56AD}"/>
              </a:ext>
            </a:extLst>
          </p:cNvPr>
          <p:cNvSpPr/>
          <p:nvPr/>
        </p:nvSpPr>
        <p:spPr>
          <a:xfrm>
            <a:off x="2192785" y="1411549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E235858-74B2-4BAD-A263-930B53469635}"/>
              </a:ext>
            </a:extLst>
          </p:cNvPr>
          <p:cNvSpPr/>
          <p:nvPr/>
        </p:nvSpPr>
        <p:spPr>
          <a:xfrm>
            <a:off x="8577309" y="121772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E4B02-DC7E-4EB3-9DC8-5FAE408B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21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onsolas" panose="020B0609020204030204" pitchFamily="49" charset="0"/>
              </a:rPr>
              <a:t>Label</a:t>
            </a:r>
            <a:r>
              <a:rPr lang="en-US" altLang="en-US" dirty="0"/>
              <a:t>s display text that the user cannot directly modify.</a:t>
            </a:r>
          </a:p>
          <a:p>
            <a:r>
              <a:rPr lang="en-US" altLang="en-US" dirty="0"/>
              <a:t>Figure 14.7 lists </a:t>
            </a:r>
            <a:r>
              <a:rPr lang="en-US" altLang="en-US" dirty="0">
                <a:solidFill>
                  <a:srgbClr val="7030A0"/>
                </a:solidFill>
              </a:rPr>
              <a:t>common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dirty="0">
                <a:solidFill>
                  <a:srgbClr val="7030A0"/>
                </a:solidFill>
              </a:rPr>
              <a:t> properties.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14.5  Labels, TextBoxes and Buttons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17ED90-8A48-46C7-BFD6-843449DA3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934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650"/>
            <a:ext cx="12192000" cy="53451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90A2A-CFE0-4002-9AA8-82A3D94A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477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</a:t>
            </a:r>
            <a:r>
              <a:rPr lang="en-US" altLang="en-US" dirty="0" err="1">
                <a:solidFill>
                  <a:schemeClr val="accent6"/>
                </a:solidFill>
                <a:latin typeface="Consolas" panose="020B0609020204030204" pitchFamily="49" charset="0"/>
              </a:rPr>
              <a:t>TextBox</a:t>
            </a:r>
            <a:r>
              <a:rPr lang="en-US" altLang="en-US" dirty="0"/>
              <a:t> (Fig. 14.18) is an area in which either text can be displayed by a program or the user can type text via the keyboard.</a:t>
            </a:r>
          </a:p>
          <a:p>
            <a:endParaRPr lang="en-US" altLang="en-US" dirty="0"/>
          </a:p>
          <a:p>
            <a:r>
              <a:rPr lang="en-US" altLang="en-US" dirty="0"/>
              <a:t>If you set the property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UseSystemPasswordChar</a:t>
            </a:r>
            <a:r>
              <a:rPr lang="en-US" altLang="en-US" dirty="0"/>
              <a:t> to </a:t>
            </a:r>
            <a:r>
              <a:rPr lang="en-US" altLang="en-US" dirty="0">
                <a:latin typeface="Consolas" panose="020B0609020204030204" pitchFamily="49" charset="0"/>
              </a:rPr>
              <a:t>true</a:t>
            </a:r>
            <a:r>
              <a:rPr lang="en-US" altLang="en-US" dirty="0"/>
              <a:t>, the </a:t>
            </a:r>
            <a:r>
              <a:rPr lang="en-US" altLang="en-US" dirty="0" err="1">
                <a:latin typeface="Consolas" panose="020B0609020204030204" pitchFamily="49" charset="0"/>
              </a:rPr>
              <a:t>TextBox</a:t>
            </a:r>
            <a:r>
              <a:rPr lang="en-US" altLang="en-US" dirty="0"/>
              <a:t> becomes a password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TextBox</a:t>
            </a:r>
            <a:r>
              <a:rPr lang="en-US" altLang="en-US" dirty="0"/>
              <a:t>.</a:t>
            </a:r>
          </a:p>
        </p:txBody>
      </p:sp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14.5  Labels, TextBoxes and Buttons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67181-1105-4CFA-A288-16FEE79A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35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0"/>
            <a:ext cx="101441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1A8F7DB7-A1D1-4AFB-8278-0178DF8E4C53}"/>
              </a:ext>
            </a:extLst>
          </p:cNvPr>
          <p:cNvSpPr/>
          <p:nvPr/>
        </p:nvSpPr>
        <p:spPr>
          <a:xfrm>
            <a:off x="390617" y="57704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476BDC-3D8B-46B9-958E-58626C72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066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13"/>
            <a:ext cx="12192000" cy="67325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885627E-2B6D-4357-8E2D-76B44720938D}"/>
              </a:ext>
            </a:extLst>
          </p:cNvPr>
          <p:cNvSpPr/>
          <p:nvPr/>
        </p:nvSpPr>
        <p:spPr>
          <a:xfrm>
            <a:off x="0" y="2370338"/>
            <a:ext cx="60960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F16984A-4561-47EA-B55B-77583B09DE36}"/>
              </a:ext>
            </a:extLst>
          </p:cNvPr>
          <p:cNvSpPr/>
          <p:nvPr/>
        </p:nvSpPr>
        <p:spPr>
          <a:xfrm>
            <a:off x="0" y="3562788"/>
            <a:ext cx="674703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B576E-CDA8-4CB7-9437-D0E7383D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27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A button is a </a:t>
            </a:r>
            <a:r>
              <a:rPr lang="en-US" altLang="en-US" u="sng" dirty="0">
                <a:solidFill>
                  <a:srgbClr val="7030A0"/>
                </a:solidFill>
              </a:rPr>
              <a:t>control</a:t>
            </a:r>
            <a:r>
              <a:rPr lang="en-US" altLang="en-US" u="sng" dirty="0">
                <a:solidFill>
                  <a:schemeClr val="accent6"/>
                </a:solidFill>
              </a:rPr>
              <a:t> that the user clicks to trigger </a:t>
            </a:r>
            <a:r>
              <a:rPr lang="en-US" altLang="en-US" u="sng" dirty="0"/>
              <a:t>a specific action or to select an option in a program.</a:t>
            </a:r>
          </a:p>
          <a:p>
            <a:r>
              <a:rPr lang="en-US" altLang="en-US" dirty="0"/>
              <a:t>A program can use </a:t>
            </a:r>
            <a:r>
              <a:rPr lang="en-US" altLang="en-US" dirty="0">
                <a:solidFill>
                  <a:srgbClr val="FF0000"/>
                </a:solidFill>
              </a:rPr>
              <a:t>several types of buttons</a:t>
            </a:r>
            <a:r>
              <a:rPr lang="en-US" altLang="en-US" dirty="0"/>
              <a:t>, but all the button classes derive from class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ButtonBase</a:t>
            </a:r>
            <a:r>
              <a:rPr lang="en-US" altLang="en-US" dirty="0"/>
              <a:t>. </a:t>
            </a: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14.5  Labels, TextBoxes and Buttons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94DE8-E044-41E8-935B-21371D88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92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4188"/>
            <a:ext cx="12192000" cy="3348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BAE86D-2D64-457E-8853-8C8B02EA8B11}"/>
              </a:ext>
            </a:extLst>
          </p:cNvPr>
          <p:cNvCxnSpPr/>
          <p:nvPr/>
        </p:nvCxnSpPr>
        <p:spPr>
          <a:xfrm>
            <a:off x="1775534" y="3429000"/>
            <a:ext cx="423464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39600-49E1-4889-A7C9-B6110A98E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24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Figure 14.19 lists </a:t>
            </a:r>
            <a:r>
              <a:rPr lang="en-US" altLang="en-US" dirty="0">
                <a:solidFill>
                  <a:srgbClr val="7030A0"/>
                </a:solidFill>
              </a:rPr>
              <a:t>common properties </a:t>
            </a:r>
            <a:r>
              <a:rPr lang="en-US" altLang="en-US" dirty="0"/>
              <a:t>and a </a:t>
            </a:r>
            <a:r>
              <a:rPr lang="en-US" altLang="en-US" dirty="0">
                <a:solidFill>
                  <a:srgbClr val="7030A0"/>
                </a:solidFill>
              </a:rPr>
              <a:t>common event </a:t>
            </a:r>
            <a:r>
              <a:rPr lang="en-US" altLang="en-US" dirty="0"/>
              <a:t>of class </a:t>
            </a:r>
            <a:r>
              <a:rPr lang="en-US" altLang="en-US" dirty="0">
                <a:latin typeface="Consolas" panose="020B0609020204030204" pitchFamily="49" charset="0"/>
              </a:rPr>
              <a:t>Button</a:t>
            </a:r>
            <a:r>
              <a:rPr lang="en-US" altLang="en-US" dirty="0"/>
              <a:t>. </a:t>
            </a:r>
          </a:p>
        </p:txBody>
      </p:sp>
      <p:sp>
        <p:nvSpPr>
          <p:cNvPr id="112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14.5  Labels, TextBoxes and Buttons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3A385D-13FC-4C43-B73D-AD9432A2B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33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0"/>
            <a:ext cx="100361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CD39309-8353-4E06-B12C-80867659F30E}"/>
              </a:ext>
            </a:extLst>
          </p:cNvPr>
          <p:cNvSpPr/>
          <p:nvPr/>
        </p:nvSpPr>
        <p:spPr>
          <a:xfrm>
            <a:off x="470516" y="54153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803BBE-5507-47AF-8C1C-357D856D53AA}"/>
              </a:ext>
            </a:extLst>
          </p:cNvPr>
          <p:cNvSpPr/>
          <p:nvPr/>
        </p:nvSpPr>
        <p:spPr>
          <a:xfrm>
            <a:off x="470516" y="140267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203CA38-1503-43C1-98F0-6C748F368D0B}"/>
              </a:ext>
            </a:extLst>
          </p:cNvPr>
          <p:cNvSpPr/>
          <p:nvPr/>
        </p:nvSpPr>
        <p:spPr>
          <a:xfrm>
            <a:off x="354553" y="44860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97038-9942-4D4B-9472-BC186866D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85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Figure 14.20 uses a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TextBox</a:t>
            </a:r>
            <a:r>
              <a:rPr lang="en-US" dirty="0"/>
              <a:t>,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Button</a:t>
            </a:r>
            <a:r>
              <a:rPr lang="en-US" dirty="0"/>
              <a:t> and a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Label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2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14.5  Labels, TextBoxes and Buttons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3260A-1CE4-4685-8FC8-180A37D4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12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699A66-E7D3-4BC2-8D44-DC8EC0DFEFDC}"/>
              </a:ext>
            </a:extLst>
          </p:cNvPr>
          <p:cNvCxnSpPr/>
          <p:nvPr/>
        </p:nvCxnSpPr>
        <p:spPr>
          <a:xfrm>
            <a:off x="4625266" y="3888419"/>
            <a:ext cx="363984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60587-FB13-4864-91CC-C98BD410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045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8" y="0"/>
            <a:ext cx="11209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FE91599-DC4E-400D-9F54-C85B04B13783}"/>
              </a:ext>
            </a:extLst>
          </p:cNvPr>
          <p:cNvSpPr/>
          <p:nvPr/>
        </p:nvSpPr>
        <p:spPr>
          <a:xfrm>
            <a:off x="1766656" y="221941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3FC29-78CE-4EC6-BDBA-49D17D957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0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061787-A8F1-40C7-A758-45610EDEB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60315"/>
            <a:ext cx="10119077" cy="579768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377DB0-1AA5-4F2E-9055-FCC605A6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84136"/>
            <a:ext cx="10972800" cy="1143000"/>
          </a:xfrm>
        </p:spPr>
        <p:txBody>
          <a:bodyPr/>
          <a:lstStyle/>
          <a:p>
            <a:r>
              <a:rPr lang="en-US" dirty="0" err="1"/>
              <a:t>LabelTextBoxButtonTestForm.</a:t>
            </a:r>
            <a:r>
              <a:rPr lang="en-US" dirty="0" err="1">
                <a:solidFill>
                  <a:srgbClr val="FF0000"/>
                </a:solidFill>
              </a:rPr>
              <a:t>Designer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299497-6E8D-47DB-8957-8EE6BF768075}"/>
              </a:ext>
            </a:extLst>
          </p:cNvPr>
          <p:cNvCxnSpPr/>
          <p:nvPr/>
        </p:nvCxnSpPr>
        <p:spPr>
          <a:xfrm>
            <a:off x="1740023" y="5619565"/>
            <a:ext cx="14559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89AE0F4-B7C1-4891-8673-3DA44C84872B}"/>
              </a:ext>
            </a:extLst>
          </p:cNvPr>
          <p:cNvSpPr txBox="1"/>
          <p:nvPr/>
        </p:nvSpPr>
        <p:spPr>
          <a:xfrm>
            <a:off x="3406486" y="5342566"/>
            <a:ext cx="1042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constructor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15802-5404-4BB2-9FD9-675C6210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93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9FD7FC-1802-47CC-98B9-CC32D65C3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D451F-256D-4F11-BF83-8C0B0240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06ADB-A1D0-4B8C-9943-AF530459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7725FF-CC10-44DF-9D9B-AD819F468049}"/>
              </a:ext>
            </a:extLst>
          </p:cNvPr>
          <p:cNvCxnSpPr/>
          <p:nvPr/>
        </p:nvCxnSpPr>
        <p:spPr>
          <a:xfrm>
            <a:off x="1029810" y="5397623"/>
            <a:ext cx="480281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CC3EE-A9FD-4219-9D0A-889EE30DE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92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i="1" u="sng" dirty="0" err="1">
                <a:solidFill>
                  <a:srgbClr val="FF0000"/>
                </a:solidFill>
              </a:rPr>
              <a:t>GroupBoxes</a:t>
            </a:r>
            <a:r>
              <a:rPr lang="en-US" altLang="en-US" b="1" i="1" u="sng" dirty="0"/>
              <a:t> and </a:t>
            </a:r>
            <a:r>
              <a:rPr lang="en-US" altLang="en-US" b="1" i="1" u="sng" dirty="0">
                <a:solidFill>
                  <a:srgbClr val="FF0000"/>
                </a:solidFill>
              </a:rPr>
              <a:t>Panels</a:t>
            </a:r>
            <a:r>
              <a:rPr lang="en-US" altLang="en-US" b="1" i="1" u="sng" dirty="0"/>
              <a:t> arrange related controls on a GUI.</a:t>
            </a:r>
          </a:p>
          <a:p>
            <a:r>
              <a:rPr lang="en-US" altLang="en-US" u="sng" dirty="0">
                <a:solidFill>
                  <a:srgbClr val="FF0000"/>
                </a:solidFill>
              </a:rPr>
              <a:t>All of the </a:t>
            </a:r>
            <a:r>
              <a:rPr lang="en-US" altLang="en-US" u="sng" dirty="0">
                <a:solidFill>
                  <a:srgbClr val="7030A0"/>
                </a:solidFill>
              </a:rPr>
              <a:t>controls</a:t>
            </a:r>
            <a:r>
              <a:rPr lang="en-US" altLang="en-US" u="sng" dirty="0">
                <a:solidFill>
                  <a:srgbClr val="FF0000"/>
                </a:solidFill>
              </a:rPr>
              <a:t> in a </a:t>
            </a:r>
            <a:r>
              <a:rPr lang="en-US" alt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GroupBox</a:t>
            </a:r>
            <a:r>
              <a:rPr lang="en-US" altLang="en-US" u="sng" dirty="0">
                <a:solidFill>
                  <a:srgbClr val="7030A0"/>
                </a:solidFill>
              </a:rPr>
              <a:t> </a:t>
            </a:r>
            <a:r>
              <a:rPr lang="en-US" altLang="en-US" u="sng" dirty="0">
                <a:solidFill>
                  <a:srgbClr val="FF0000"/>
                </a:solidFill>
              </a:rPr>
              <a:t>or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Panel</a:t>
            </a:r>
            <a:r>
              <a:rPr lang="en-US" altLang="en-US" u="sng" dirty="0">
                <a:solidFill>
                  <a:srgbClr val="FF0000"/>
                </a:solidFill>
              </a:rPr>
              <a:t> move together when the </a:t>
            </a:r>
            <a:r>
              <a:rPr lang="en-US" alt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GroupBox</a:t>
            </a:r>
            <a:r>
              <a:rPr lang="en-US" altLang="en-US" u="sng" dirty="0">
                <a:solidFill>
                  <a:srgbClr val="FF0000"/>
                </a:solidFill>
              </a:rPr>
              <a:t> or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Panel</a:t>
            </a:r>
            <a:r>
              <a:rPr lang="en-US" altLang="en-US" u="sng" dirty="0">
                <a:solidFill>
                  <a:srgbClr val="FF0000"/>
                </a:solidFill>
              </a:rPr>
              <a:t> is moved.</a:t>
            </a:r>
          </a:p>
          <a:p>
            <a:r>
              <a:rPr lang="en-US" altLang="en-US" dirty="0"/>
              <a:t>The primary difference is that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GroupBox</a:t>
            </a:r>
            <a:r>
              <a:rPr lang="en-US" altLang="en-US" dirty="0" err="1">
                <a:solidFill>
                  <a:srgbClr val="FF0000"/>
                </a:solidFill>
              </a:rPr>
              <a:t>es</a:t>
            </a:r>
            <a:r>
              <a:rPr lang="en-US" altLang="en-US" dirty="0"/>
              <a:t> can display a </a:t>
            </a:r>
            <a:r>
              <a:rPr lang="en-US" altLang="en-US" dirty="0">
                <a:solidFill>
                  <a:srgbClr val="7030A0"/>
                </a:solidFill>
              </a:rPr>
              <a:t>caption</a:t>
            </a:r>
            <a:r>
              <a:rPr lang="en-US" altLang="en-US" dirty="0"/>
              <a:t> and do not include </a:t>
            </a:r>
            <a:r>
              <a:rPr lang="en-US" altLang="en-US" dirty="0">
                <a:solidFill>
                  <a:srgbClr val="7030A0"/>
                </a:solidFill>
              </a:rPr>
              <a:t>scrollbars</a:t>
            </a:r>
            <a:r>
              <a:rPr lang="en-US" altLang="en-US" dirty="0"/>
              <a:t>, whereas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Panel</a:t>
            </a:r>
            <a:r>
              <a:rPr lang="en-US" altLang="en-US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can include </a:t>
            </a:r>
            <a:r>
              <a:rPr lang="en-US" altLang="en-US" dirty="0">
                <a:solidFill>
                  <a:srgbClr val="7030A0"/>
                </a:solidFill>
              </a:rPr>
              <a:t>scrollbars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do not include </a:t>
            </a:r>
            <a:r>
              <a:rPr lang="en-US" altLang="en-US" dirty="0"/>
              <a:t>a </a:t>
            </a:r>
            <a:r>
              <a:rPr lang="en-US" altLang="en-US" dirty="0">
                <a:solidFill>
                  <a:srgbClr val="7030A0"/>
                </a:solidFill>
              </a:rPr>
              <a:t>caption</a:t>
            </a:r>
            <a:r>
              <a:rPr lang="en-US" altLang="en-US" dirty="0"/>
              <a:t>. </a:t>
            </a:r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14.6  </a:t>
            </a:r>
            <a:r>
              <a:rPr lang="en-US" dirty="0" err="1"/>
              <a:t>GroupBoxes</a:t>
            </a:r>
            <a:r>
              <a:rPr lang="en-US" dirty="0"/>
              <a:t> and Panels(container?)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1BF83-D17B-4354-98DA-D4206E03D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67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E574DEBB-FD26-4656-8B6A-DE0F08FD21BB}"/>
              </a:ext>
            </a:extLst>
          </p:cNvPr>
          <p:cNvSpPr/>
          <p:nvPr/>
        </p:nvSpPr>
        <p:spPr>
          <a:xfrm>
            <a:off x="0" y="16674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F97C7637-A5AE-4B1E-A0D1-D55EDD68DDEC}"/>
              </a:ext>
            </a:extLst>
          </p:cNvPr>
          <p:cNvSpPr/>
          <p:nvPr/>
        </p:nvSpPr>
        <p:spPr>
          <a:xfrm>
            <a:off x="120396" y="233836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66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5175"/>
            <a:ext cx="12192000" cy="27860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ACA36DC-2862-4D5E-9C27-0CBF8550F0D2}"/>
              </a:ext>
            </a:extLst>
          </p:cNvPr>
          <p:cNvSpPr/>
          <p:nvPr/>
        </p:nvSpPr>
        <p:spPr>
          <a:xfrm>
            <a:off x="8490035" y="203517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25EDA-23FC-46E2-AAE7-E3B9DD3A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986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0"/>
            <a:ext cx="12192000" cy="412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C4AA2-933F-4CEE-8464-BA59D7E57C5A}"/>
              </a:ext>
            </a:extLst>
          </p:cNvPr>
          <p:cNvCxnSpPr/>
          <p:nvPr/>
        </p:nvCxnSpPr>
        <p:spPr>
          <a:xfrm>
            <a:off x="825623" y="2565647"/>
            <a:ext cx="247687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AC58-284D-4FF0-824F-AB24F59A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0"/>
            <a:ext cx="9080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86077-5664-49E6-A9B5-5AA357F6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96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288"/>
            <a:ext cx="12192000" cy="50498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8524E5-DD2A-4E43-8F15-09D3E916F521}"/>
              </a:ext>
            </a:extLst>
          </p:cNvPr>
          <p:cNvCxnSpPr/>
          <p:nvPr/>
        </p:nvCxnSpPr>
        <p:spPr>
          <a:xfrm>
            <a:off x="727969" y="1988598"/>
            <a:ext cx="191757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FF794-F191-4275-A2B8-0068790A3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9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263"/>
            <a:ext cx="12192000" cy="44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AADC6128-95A8-4208-BA0A-8FC61C32E57F}"/>
              </a:ext>
            </a:extLst>
          </p:cNvPr>
          <p:cNvSpPr/>
          <p:nvPr/>
        </p:nvSpPr>
        <p:spPr>
          <a:xfrm>
            <a:off x="7279689" y="1278385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F4C72DF-ED98-480F-858E-EE719F5A75B6}"/>
              </a:ext>
            </a:extLst>
          </p:cNvPr>
          <p:cNvCxnSpPr/>
          <p:nvPr/>
        </p:nvCxnSpPr>
        <p:spPr>
          <a:xfrm>
            <a:off x="6285390" y="4500979"/>
            <a:ext cx="297402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1E549-255B-44DD-83F8-E382D331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71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BF4F8B-1E72-4C05-B0F7-03DA4991E845}"/>
              </a:ext>
            </a:extLst>
          </p:cNvPr>
          <p:cNvCxnSpPr/>
          <p:nvPr/>
        </p:nvCxnSpPr>
        <p:spPr>
          <a:xfrm>
            <a:off x="6676008" y="2831977"/>
            <a:ext cx="403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F0F851-24B3-4E67-BFBC-1FC9D2F9F2E2}"/>
              </a:ext>
            </a:extLst>
          </p:cNvPr>
          <p:cNvCxnSpPr/>
          <p:nvPr/>
        </p:nvCxnSpPr>
        <p:spPr>
          <a:xfrm>
            <a:off x="3994951" y="3932808"/>
            <a:ext cx="7111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179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 dirty="0"/>
              <a:t>To create a </a:t>
            </a:r>
            <a:r>
              <a:rPr lang="en-US" alt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GroupBox</a:t>
            </a:r>
            <a:r>
              <a:rPr lang="en-US" altLang="en-US" u="sng" dirty="0">
                <a:solidFill>
                  <a:srgbClr val="7030A0"/>
                </a:solidFill>
              </a:rPr>
              <a:t> or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Panel</a:t>
            </a:r>
            <a:r>
              <a:rPr lang="en-US" altLang="en-US" u="sng" dirty="0"/>
              <a:t>, drag </a:t>
            </a:r>
            <a:r>
              <a:rPr lang="en-US" altLang="en-US" u="sng" dirty="0">
                <a:solidFill>
                  <a:srgbClr val="FF0000"/>
                </a:solidFill>
              </a:rPr>
              <a:t>its icon </a:t>
            </a:r>
            <a:r>
              <a:rPr lang="en-US" altLang="en-US" u="sng" dirty="0"/>
              <a:t>from the </a:t>
            </a:r>
            <a:r>
              <a:rPr lang="en-US" altLang="en-US" u="sng" dirty="0">
                <a:solidFill>
                  <a:srgbClr val="FF0000"/>
                </a:solidFill>
                <a:latin typeface="Consolas" panose="020B0609020204030204" pitchFamily="49" charset="0"/>
              </a:rPr>
              <a:t>Toolbox</a:t>
            </a:r>
            <a:r>
              <a:rPr lang="en-US" altLang="en-US" u="sng" dirty="0"/>
              <a:t> onto </a:t>
            </a:r>
            <a:r>
              <a:rPr lang="en-US" altLang="en-US" u="sng" dirty="0">
                <a:solidFill>
                  <a:srgbClr val="7030A0"/>
                </a:solidFill>
              </a:rPr>
              <a:t>a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Form</a:t>
            </a:r>
            <a:r>
              <a:rPr lang="en-US" altLang="en-US" u="sng" dirty="0"/>
              <a:t>.</a:t>
            </a:r>
          </a:p>
          <a:p>
            <a:r>
              <a:rPr lang="en-US" altLang="en-US" u="sng" dirty="0"/>
              <a:t>Then, drag </a:t>
            </a:r>
            <a:r>
              <a:rPr lang="en-US" altLang="en-US" u="sng" dirty="0">
                <a:solidFill>
                  <a:srgbClr val="FF0000"/>
                </a:solidFill>
              </a:rPr>
              <a:t>new controls </a:t>
            </a:r>
            <a:r>
              <a:rPr lang="en-US" altLang="en-US" u="sng" dirty="0"/>
              <a:t>from the </a:t>
            </a:r>
            <a:r>
              <a:rPr lang="en-US" altLang="en-US" u="sng" dirty="0">
                <a:latin typeface="Consolas" panose="020B0609020204030204" pitchFamily="49" charset="0"/>
              </a:rPr>
              <a:t>Toolbox</a:t>
            </a:r>
            <a:r>
              <a:rPr lang="en-US" altLang="en-US" u="sng" dirty="0"/>
              <a:t> directly into the </a:t>
            </a:r>
            <a:r>
              <a:rPr lang="en-US" alt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GroupBox</a:t>
            </a:r>
            <a:r>
              <a:rPr lang="en-US" altLang="en-US" u="sng" dirty="0">
                <a:solidFill>
                  <a:srgbClr val="7030A0"/>
                </a:solidFill>
              </a:rPr>
              <a:t> or </a:t>
            </a:r>
            <a:r>
              <a:rPr lang="en-US" altLang="en-US" u="sng" dirty="0">
                <a:solidFill>
                  <a:srgbClr val="7030A0"/>
                </a:solidFill>
                <a:latin typeface="Consolas" panose="020B0609020204030204" pitchFamily="49" charset="0"/>
              </a:rPr>
              <a:t>Panel</a:t>
            </a:r>
            <a:r>
              <a:rPr lang="en-US" altLang="en-US" u="sng" dirty="0"/>
              <a:t>.</a:t>
            </a:r>
          </a:p>
          <a:p>
            <a:r>
              <a:rPr lang="en-US" altLang="en-US" dirty="0"/>
              <a:t>To </a:t>
            </a:r>
            <a:r>
              <a:rPr lang="en-US" altLang="en-US" dirty="0">
                <a:solidFill>
                  <a:srgbClr val="7030A0"/>
                </a:solidFill>
              </a:rPr>
              <a:t>enable the scrollbars</a:t>
            </a:r>
            <a:r>
              <a:rPr lang="en-US" altLang="en-US" dirty="0"/>
              <a:t>, set the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Panel</a:t>
            </a:r>
            <a:r>
              <a:rPr lang="en-US" altLang="en-US" dirty="0">
                <a:solidFill>
                  <a:srgbClr val="FF0000"/>
                </a:solidFill>
              </a:rPr>
              <a:t>’s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AutoScroll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property to </a:t>
            </a:r>
            <a:r>
              <a:rPr lang="en-US" altLang="en-US" dirty="0">
                <a:latin typeface="Consolas" panose="020B0609020204030204" pitchFamily="49" charset="0"/>
              </a:rPr>
              <a:t>true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If the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Panel</a:t>
            </a:r>
            <a:r>
              <a:rPr lang="en-US" altLang="en-US" dirty="0">
                <a:solidFill>
                  <a:srgbClr val="FF0000"/>
                </a:solidFill>
              </a:rPr>
              <a:t> cannot display all of its controls</a:t>
            </a:r>
            <a:r>
              <a:rPr lang="en-US" altLang="en-US" dirty="0"/>
              <a:t>, scrollbars appear (Fig. 14.23). </a:t>
            </a:r>
          </a:p>
        </p:txBody>
      </p:sp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14.6  </a:t>
            </a:r>
            <a:r>
              <a:rPr lang="en-US" dirty="0" err="1"/>
              <a:t>GroupBoxes</a:t>
            </a:r>
            <a:r>
              <a:rPr lang="en-US" dirty="0"/>
              <a:t> and Panels (Cont.) </a:t>
            </a:r>
            <a:r>
              <a:rPr lang="en-US" dirty="0">
                <a:solidFill>
                  <a:srgbClr val="7030A0"/>
                </a:solidFill>
              </a:rPr>
              <a:t>p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6C3458-A739-44EB-AB52-00430A35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72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8E197561-7993-4F6A-9D11-86A78A9875DF}"/>
              </a:ext>
            </a:extLst>
          </p:cNvPr>
          <p:cNvSpPr/>
          <p:nvPr/>
        </p:nvSpPr>
        <p:spPr>
          <a:xfrm>
            <a:off x="120396" y="190051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79EBBB5-445F-46E7-BBE3-BA49C6EAE24D}"/>
              </a:ext>
            </a:extLst>
          </p:cNvPr>
          <p:cNvSpPr txBox="1"/>
          <p:nvPr/>
        </p:nvSpPr>
        <p:spPr>
          <a:xfrm>
            <a:off x="0" y="2693218"/>
            <a:ext cx="104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Design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process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172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0"/>
            <a:ext cx="113934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EBB1E-2D50-4322-9C23-FE48D39F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73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93717B4-3191-4002-A42D-95DEEB552FD9}"/>
              </a:ext>
            </a:extLst>
          </p:cNvPr>
          <p:cNvSpPr/>
          <p:nvPr/>
        </p:nvSpPr>
        <p:spPr>
          <a:xfrm>
            <a:off x="914401" y="20684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program in </a:t>
            </a:r>
            <a:r>
              <a:rPr lang="en-US" altLang="en-US" dirty="0">
                <a:solidFill>
                  <a:srgbClr val="7030A0"/>
                </a:solidFill>
              </a:rPr>
              <a:t>Fig. 14.24 </a:t>
            </a:r>
            <a:r>
              <a:rPr lang="en-US" altLang="en-US" dirty="0"/>
              <a:t>uses a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GroupBox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dirty="0"/>
              <a:t>and</a:t>
            </a:r>
            <a:r>
              <a:rPr lang="en-US" altLang="en-US" dirty="0">
                <a:solidFill>
                  <a:srgbClr val="7030A0"/>
                </a:solidFill>
              </a:rPr>
              <a:t> a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Panel</a:t>
            </a:r>
            <a:r>
              <a:rPr lang="en-US" altLang="en-US" dirty="0">
                <a:solidFill>
                  <a:srgbClr val="7030A0"/>
                </a:solidFill>
              </a:rPr>
              <a:t> </a:t>
            </a:r>
            <a:r>
              <a:rPr lang="en-US" altLang="en-US" dirty="0"/>
              <a:t>to arrange 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Button</a:t>
            </a:r>
            <a:r>
              <a:rPr lang="en-US" altLang="en-US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.</a:t>
            </a:r>
          </a:p>
          <a:p>
            <a:endParaRPr lang="en-US" altLang="en-US" dirty="0"/>
          </a:p>
        </p:txBody>
      </p:sp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14.6  GroupBoxes and Panels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566F1-0B1B-4083-9D6F-1839318E2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74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430B32D0-904F-4CB6-996B-57F64043CC1D}"/>
              </a:ext>
            </a:extLst>
          </p:cNvPr>
          <p:cNvSpPr/>
          <p:nvPr/>
        </p:nvSpPr>
        <p:spPr>
          <a:xfrm>
            <a:off x="120396" y="16853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1857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B2851-1708-4C1D-AF17-EDC515AB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88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83255-8C5D-435B-8D14-C2185A6C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642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12192000" cy="54086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B6D34-E70A-4206-BDB7-7F4BECA17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77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26477E7-3C4D-422E-8C5E-F0EC3D1C3AA8}"/>
              </a:ext>
            </a:extLst>
          </p:cNvPr>
          <p:cNvSpPr/>
          <p:nvPr/>
        </p:nvSpPr>
        <p:spPr>
          <a:xfrm>
            <a:off x="710214" y="318589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Panel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6A06129-C66D-453F-84BE-60090369A5A6}"/>
              </a:ext>
            </a:extLst>
          </p:cNvPr>
          <p:cNvSpPr/>
          <p:nvPr/>
        </p:nvSpPr>
        <p:spPr>
          <a:xfrm>
            <a:off x="683581" y="242360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GroupBox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590847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BDB873-1937-4833-B0BE-AE7DEF03B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DB772-EDA6-4E8E-B25E-B54D4F7BC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63B26-ED42-487B-A24E-8BBDC72B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F2685-2FAD-4D7E-A3AD-0FF6F517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15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237E4-EB01-4860-8FE3-61A58FB9A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780B15-713F-46FF-B9CA-BC4131E1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EA178-2723-4B7B-BACE-73010CE1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E60D0-BC95-4AA6-9807-7FE423F7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5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GUI </a:t>
            </a:r>
            <a:r>
              <a:rPr lang="en-US" altLang="en-US" dirty="0">
                <a:solidFill>
                  <a:srgbClr val="7030A0"/>
                </a:solidFill>
              </a:rPr>
              <a:t>controls</a:t>
            </a:r>
            <a:r>
              <a:rPr lang="en-US" altLang="en-US" dirty="0">
                <a:solidFill>
                  <a:srgbClr val="FF0000"/>
                </a:solidFill>
              </a:rPr>
              <a:t> are objects that can display information on the screen or enable users to interact with an app. </a:t>
            </a:r>
          </a:p>
          <a:p>
            <a:r>
              <a:rPr lang="en-US" altLang="en-US" dirty="0"/>
              <a:t>Several common </a:t>
            </a:r>
            <a:r>
              <a:rPr lang="en-US" altLang="en-US" dirty="0">
                <a:solidFill>
                  <a:srgbClr val="FF0000"/>
                </a:solidFill>
              </a:rPr>
              <a:t>GUI controls </a:t>
            </a:r>
            <a:r>
              <a:rPr lang="en-US" altLang="en-US" dirty="0"/>
              <a:t>are listed in Fig. 14.2.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14.1  </a:t>
            </a:r>
            <a:r>
              <a:rPr lang="en-US" altLang="ja-JP"/>
              <a:t>Introduction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8958B-4790-4FDD-9A56-3BB3BA12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246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237E4-EB01-4860-8FE3-61A58FB9A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780B15-713F-46FF-B9CA-BC4131E1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EA178-2723-4B7B-BACE-73010CE1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3A4B3-2304-4971-8A43-AAF3FAA30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4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237E4-EB01-4860-8FE3-61A58FB9A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780B15-713F-46FF-B9CA-BC4131E1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EA178-2723-4B7B-BACE-73010CE1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E5234-6F5C-4607-B538-644803700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000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237E4-EB01-4860-8FE3-61A58FB9A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780B15-713F-46FF-B9CA-BC4131E1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EA178-2723-4B7B-BACE-73010CE1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BE052-74F5-4DEA-8C6B-7926930D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536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0237E4-EB01-4860-8FE3-61A58FB9A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https://www.guru99.com/java-vs-c-sharp-key-difference.html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Diff C#</a:t>
            </a:r>
            <a:r>
              <a:rPr lang="zh-CN" altLang="en-US" dirty="0"/>
              <a:t> </a:t>
            </a:r>
            <a:r>
              <a:rPr lang="en-US" altLang="zh-CN" dirty="0"/>
              <a:t>and Java control and component</a:t>
            </a:r>
            <a:r>
              <a:rPr lang="en-US" altLang="zh-CN" dirty="0">
                <a:solidFill>
                  <a:srgbClr val="FF0000"/>
                </a:solidFill>
              </a:rPr>
              <a:t>??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780B15-713F-46FF-B9CA-BC4131E11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7EA178-2723-4B7B-BACE-73010CE12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88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/>
              <a:t>CheckBoxes</a:t>
            </a:r>
            <a:endParaRPr lang="en-US" b="1" i="1" dirty="0"/>
          </a:p>
          <a:p>
            <a:r>
              <a:rPr lang="en-US" dirty="0"/>
              <a:t>A </a:t>
            </a:r>
            <a:r>
              <a:rPr lang="en-US" dirty="0" err="1">
                <a:latin typeface="Consolas" panose="020B0609020204030204" pitchFamily="49" charset="0"/>
              </a:rPr>
              <a:t>CheckBox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a small square </a:t>
            </a:r>
            <a:r>
              <a:rPr lang="en-US" dirty="0"/>
              <a:t>that either is blank or contains a check mark.</a:t>
            </a:r>
          </a:p>
          <a:p>
            <a:r>
              <a:rPr lang="en-US" dirty="0"/>
              <a:t>You can also configure a </a:t>
            </a:r>
            <a:r>
              <a:rPr lang="en-US" dirty="0" err="1">
                <a:latin typeface="Consolas" panose="020B0609020204030204" pitchFamily="49" charset="0"/>
              </a:rPr>
              <a:t>CheckBox</a:t>
            </a:r>
            <a:r>
              <a:rPr lang="en-US" dirty="0"/>
              <a:t> to </a:t>
            </a:r>
            <a:r>
              <a:rPr lang="en-US" dirty="0">
                <a:solidFill>
                  <a:srgbClr val="FF0000"/>
                </a:solidFill>
              </a:rPr>
              <a:t>toggle between three states?? </a:t>
            </a:r>
            <a:r>
              <a:rPr lang="en-US" dirty="0"/>
              <a:t>by setting its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Three­State</a:t>
            </a:r>
            <a:r>
              <a:rPr lang="en-US" dirty="0">
                <a:solidFill>
                  <a:srgbClr val="FF0000"/>
                </a:solidFill>
              </a:rPr>
              <a:t> property </a:t>
            </a:r>
            <a:r>
              <a:rPr lang="en-US" dirty="0"/>
              <a:t>to </a:t>
            </a:r>
            <a:r>
              <a:rPr lang="en-US" dirty="0">
                <a:latin typeface="Consolas" panose="020B0609020204030204" pitchFamily="49" charset="0"/>
              </a:rPr>
              <a:t>True</a:t>
            </a:r>
            <a:r>
              <a:rPr lang="en-US" dirty="0"/>
              <a:t>.</a:t>
            </a:r>
          </a:p>
          <a:p>
            <a:r>
              <a:rPr lang="en-US" u="sng" dirty="0"/>
              <a:t>Any number of </a:t>
            </a: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CheckBoxes</a:t>
            </a:r>
            <a:r>
              <a:rPr lang="en-US" u="sng" dirty="0"/>
              <a:t> can be selected at a time. </a:t>
            </a: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14.7  CheckBoxes and RadioButtons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A94191-7813-4F35-AEC1-FEF6DB84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703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3" y="0"/>
            <a:ext cx="100472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CD6F193-1BCD-4ED3-8CBF-D7AB3D37E80F}"/>
              </a:ext>
            </a:extLst>
          </p:cNvPr>
          <p:cNvSpPr/>
          <p:nvPr/>
        </p:nvSpPr>
        <p:spPr>
          <a:xfrm>
            <a:off x="402009" y="17311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B3969-EC21-4E7C-A7EF-B9A78B1C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22C492-C92A-411B-B6B1-25E839DAC4E7}"/>
              </a:ext>
            </a:extLst>
          </p:cNvPr>
          <p:cNvCxnSpPr/>
          <p:nvPr/>
        </p:nvCxnSpPr>
        <p:spPr>
          <a:xfrm>
            <a:off x="1651247" y="843379"/>
            <a:ext cx="92327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6946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0"/>
            <a:ext cx="114490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3006F327-75DB-4A0C-A6A7-54BE2EB05952}"/>
              </a:ext>
            </a:extLst>
          </p:cNvPr>
          <p:cNvSpPr/>
          <p:nvPr/>
        </p:nvSpPr>
        <p:spPr>
          <a:xfrm>
            <a:off x="124287" y="4287914"/>
            <a:ext cx="790113" cy="452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AA7A504-5EDE-456D-ADC4-F5149A3988ED}"/>
              </a:ext>
            </a:extLst>
          </p:cNvPr>
          <p:cNvSpPr/>
          <p:nvPr/>
        </p:nvSpPr>
        <p:spPr>
          <a:xfrm>
            <a:off x="2760955" y="2317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7BFF7-E8A3-4DF6-BC59-9EE715F3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86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C47C8E-C118-47F0-8385-7D24CBA2EA0A}"/>
              </a:ext>
            </a:extLst>
          </p:cNvPr>
          <p:cNvCxnSpPr>
            <a:cxnSpLocks/>
          </p:cNvCxnSpPr>
          <p:nvPr/>
        </p:nvCxnSpPr>
        <p:spPr>
          <a:xfrm>
            <a:off x="1083076" y="994299"/>
            <a:ext cx="101205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077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program in Fig. 14.26 allows the user to select </a:t>
            </a:r>
            <a:r>
              <a:rPr lang="en-US" altLang="en-US" dirty="0" err="1">
                <a:solidFill>
                  <a:srgbClr val="7030A0"/>
                </a:solidFill>
                <a:latin typeface="Consolas" panose="020B0609020204030204" pitchFamily="49" charset="0"/>
              </a:rPr>
              <a:t>CheckBox</a:t>
            </a:r>
            <a:r>
              <a:rPr lang="en-US" altLang="en-US" dirty="0" err="1">
                <a:solidFill>
                  <a:srgbClr val="7030A0"/>
                </a:solidFill>
              </a:rPr>
              <a:t>es</a:t>
            </a:r>
            <a:r>
              <a:rPr lang="en-US" altLang="en-US" dirty="0">
                <a:solidFill>
                  <a:srgbClr val="7030A0"/>
                </a:solidFill>
              </a:rPr>
              <a:t> to change a </a:t>
            </a:r>
            <a:r>
              <a:rPr lang="en-US" altLang="en-US" dirty="0">
                <a:solidFill>
                  <a:srgbClr val="7030A0"/>
                </a:solidFill>
                <a:latin typeface="Consolas" panose="020B0609020204030204" pitchFamily="49" charset="0"/>
              </a:rPr>
              <a:t>Label</a:t>
            </a:r>
            <a:r>
              <a:rPr lang="en-US" altLang="en-US" dirty="0">
                <a:solidFill>
                  <a:srgbClr val="7030A0"/>
                </a:solidFill>
              </a:rPr>
              <a:t>’s font style. </a:t>
            </a:r>
          </a:p>
          <a:p>
            <a:endParaRPr lang="en-US" altLang="en-US" dirty="0"/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14.7  CheckBoxes and RadioButtons  (cont.)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818C14-8866-4383-A96F-CC85711D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50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B2124-92E8-48DF-8537-007188235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42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B095E9BC-74ED-47FC-9CCD-C7676C8B5A85}"/>
              </a:ext>
            </a:extLst>
          </p:cNvPr>
          <p:cNvSpPr/>
          <p:nvPr/>
        </p:nvSpPr>
        <p:spPr>
          <a:xfrm>
            <a:off x="1331651" y="175777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94B3E98-85BB-41FA-95E8-0B6523A43BD4}"/>
              </a:ext>
            </a:extLst>
          </p:cNvPr>
          <p:cNvSpPr/>
          <p:nvPr/>
        </p:nvSpPr>
        <p:spPr>
          <a:xfrm>
            <a:off x="1331651" y="429679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581F4-6125-4A83-91F7-2C1D7CB8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27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3" y="0"/>
            <a:ext cx="92217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45DE2A7-A327-4032-A1AB-CAF3D507BE93}"/>
              </a:ext>
            </a:extLst>
          </p:cNvPr>
          <p:cNvSpPr/>
          <p:nvPr/>
        </p:nvSpPr>
        <p:spPr>
          <a:xfrm>
            <a:off x="698377" y="49714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0E10D4F-354D-405C-82CD-CADD70941785}"/>
              </a:ext>
            </a:extLst>
          </p:cNvPr>
          <p:cNvSpPr/>
          <p:nvPr/>
        </p:nvSpPr>
        <p:spPr>
          <a:xfrm>
            <a:off x="887767" y="533547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D24FA-41EB-4966-A7AD-2C32D89B8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3619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25"/>
            <a:ext cx="12192000" cy="53133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DC28-0E2A-4DE1-88E6-C953F220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940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F02BCD-A85E-4FD2-BB02-FFD9D137F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09EF02-7EE6-4EA9-9925-C3CEDAB36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40D0F-6C32-44B8-A95B-4B2CF7F9D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EF08-9D4E-432B-9A9A-83811E9E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347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F08FDF-F9E4-468B-9F49-ADDDB8C2E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5C8B0B-A976-4399-ACFC-FA65BF15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1AEED-B267-4E00-8827-F050B3E6C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D968-D6B0-46E5-BDDE-37FDBE56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18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change the font style on a </a:t>
            </a:r>
            <a:r>
              <a:rPr lang="en-US" dirty="0">
                <a:latin typeface="Consolas" panose="020B0609020204030204" pitchFamily="49" charset="0"/>
              </a:rPr>
              <a:t>Label</a:t>
            </a:r>
            <a:r>
              <a:rPr lang="en-US" dirty="0"/>
              <a:t>, you must set its </a:t>
            </a:r>
            <a:r>
              <a:rPr lang="en-US" dirty="0">
                <a:latin typeface="Consolas" panose="020B0609020204030204" pitchFamily="49" charset="0"/>
              </a:rPr>
              <a:t>Font</a:t>
            </a:r>
            <a:r>
              <a:rPr lang="en-US" dirty="0"/>
              <a:t> property to a new </a:t>
            </a:r>
            <a:r>
              <a:rPr lang="en-US" dirty="0">
                <a:latin typeface="Consolas" panose="020B0609020204030204" pitchFamily="49" charset="0"/>
              </a:rPr>
              <a:t>Font</a:t>
            </a:r>
            <a:r>
              <a:rPr lang="en-US" dirty="0"/>
              <a:t> object.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Font</a:t>
            </a:r>
            <a:r>
              <a:rPr lang="en-US" dirty="0">
                <a:solidFill>
                  <a:schemeClr val="accent6"/>
                </a:solidFill>
              </a:rPr>
              <a:t> constructor </a:t>
            </a:r>
            <a:r>
              <a:rPr lang="en-US" dirty="0"/>
              <a:t>we used takes the </a:t>
            </a:r>
            <a:r>
              <a:rPr lang="en-US" dirty="0">
                <a:solidFill>
                  <a:srgbClr val="FF0000"/>
                </a:solidFill>
              </a:rPr>
              <a:t>current font </a:t>
            </a:r>
            <a:r>
              <a:rPr lang="en-US" dirty="0"/>
              <a:t>and the </a:t>
            </a:r>
            <a:r>
              <a:rPr lang="en-US" dirty="0">
                <a:solidFill>
                  <a:srgbClr val="FF0000"/>
                </a:solidFill>
              </a:rPr>
              <a:t>new style</a:t>
            </a:r>
            <a:r>
              <a:rPr lang="en-US" dirty="0"/>
              <a:t> as arguments.</a:t>
            </a:r>
          </a:p>
          <a:p>
            <a:r>
              <a:rPr lang="en-US" b="1" i="1" dirty="0"/>
              <a:t>Combining Font Styles with </a:t>
            </a:r>
            <a:r>
              <a:rPr lang="en-US" b="1" i="1" dirty="0">
                <a:solidFill>
                  <a:srgbClr val="FF0000"/>
                </a:solidFill>
              </a:rPr>
              <a:t>Bitwise</a:t>
            </a:r>
            <a:r>
              <a:rPr lang="en-US" b="1" i="1" dirty="0"/>
              <a:t> Operators</a:t>
            </a:r>
          </a:p>
          <a:p>
            <a:r>
              <a:rPr lang="en-US" dirty="0">
                <a:solidFill>
                  <a:srgbClr val="FF0000"/>
                </a:solidFill>
              </a:rPr>
              <a:t>Styles can be combined via bitwise operators—operators that perform manipulation on bits of information.</a:t>
            </a:r>
          </a:p>
          <a:p>
            <a:r>
              <a:rPr lang="en-US" dirty="0"/>
              <a:t>We needed to set the </a:t>
            </a:r>
            <a:r>
              <a:rPr lang="en-US" dirty="0" err="1">
                <a:latin typeface="Consolas" panose="020B0609020204030204" pitchFamily="49" charset="0"/>
              </a:rPr>
              <a:t>FontStyle</a:t>
            </a:r>
            <a:r>
              <a:rPr lang="en-US" dirty="0"/>
              <a:t> so that the text appears in bold if it was not bold originally, and vice versa</a:t>
            </a:r>
          </a:p>
          <a:p>
            <a:pPr lvl="1"/>
            <a:r>
              <a:rPr lang="en-US" dirty="0"/>
              <a:t>The logical exclusive OR operator makes toggling the text style simple.</a:t>
            </a:r>
          </a:p>
        </p:txBody>
      </p:sp>
      <p:sp>
        <p:nvSpPr>
          <p:cNvPr id="144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14.7  CheckBoxes and RadioButtons (Cont.)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438890-1B33-4760-8F82-34F1B8F8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781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/>
              <a:t>RadioButtons</a:t>
            </a:r>
            <a:endParaRPr lang="en-US" b="1" i="1" dirty="0"/>
          </a:p>
          <a:p>
            <a:r>
              <a:rPr lang="en-US" u="sng" dirty="0">
                <a:solidFill>
                  <a:srgbClr val="7030A0"/>
                </a:solidFill>
              </a:rPr>
              <a:t>Radio buttons are similar to </a:t>
            </a:r>
            <a:r>
              <a:rPr 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CheckBox</a:t>
            </a:r>
            <a:r>
              <a:rPr lang="en-US" u="sng" dirty="0" err="1">
                <a:solidFill>
                  <a:srgbClr val="7030A0"/>
                </a:solidFill>
              </a:rPr>
              <a:t>es</a:t>
            </a:r>
            <a:r>
              <a:rPr lang="en-US" u="sng" dirty="0">
                <a:solidFill>
                  <a:srgbClr val="7030A0"/>
                </a:solidFill>
              </a:rPr>
              <a:t> in that they also have two states—selected and not selected.</a:t>
            </a:r>
          </a:p>
          <a:p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RadioButton</a:t>
            </a:r>
            <a:r>
              <a:rPr lang="en-US" u="sng" dirty="0" err="1">
                <a:solidFill>
                  <a:srgbClr val="FF0000"/>
                </a:solidFill>
              </a:rPr>
              <a:t>s</a:t>
            </a:r>
            <a:r>
              <a:rPr lang="en-US" u="sng" dirty="0">
                <a:solidFill>
                  <a:srgbClr val="FF0000"/>
                </a:solidFill>
              </a:rPr>
              <a:t> normally appear as a group, in which only one </a:t>
            </a:r>
            <a:r>
              <a:rPr lang="en-US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RadioButton</a:t>
            </a:r>
            <a:r>
              <a:rPr lang="en-US" u="sng" dirty="0">
                <a:solidFill>
                  <a:srgbClr val="FF0000"/>
                </a:solidFill>
              </a:rPr>
              <a:t> can be selected at a time.</a:t>
            </a:r>
          </a:p>
          <a:p>
            <a:endParaRPr lang="en-US" dirty="0"/>
          </a:p>
          <a:p>
            <a:r>
              <a:rPr lang="en-US" u="sng" dirty="0">
                <a:solidFill>
                  <a:srgbClr val="7030A0"/>
                </a:solidFill>
              </a:rPr>
              <a:t>All </a:t>
            </a:r>
            <a:r>
              <a:rPr lang="en-US" u="sng" dirty="0" err="1">
                <a:solidFill>
                  <a:srgbClr val="7030A0"/>
                </a:solidFill>
                <a:latin typeface="Consolas" panose="020B0609020204030204" pitchFamily="49" charset="0"/>
              </a:rPr>
              <a:t>RadioButton</a:t>
            </a:r>
            <a:r>
              <a:rPr lang="en-US" u="sng" dirty="0" err="1">
                <a:solidFill>
                  <a:srgbClr val="7030A0"/>
                </a:solidFill>
              </a:rPr>
              <a:t>s</a:t>
            </a:r>
            <a:r>
              <a:rPr lang="en-US" u="sng" dirty="0">
                <a:solidFill>
                  <a:srgbClr val="7030A0"/>
                </a:solidFill>
              </a:rPr>
              <a:t> added to a container become part of the same group.</a:t>
            </a:r>
          </a:p>
        </p:txBody>
      </p:sp>
      <p:sp>
        <p:nvSpPr>
          <p:cNvPr id="145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14.7  </a:t>
            </a:r>
            <a:r>
              <a:rPr lang="en-US" dirty="0" err="1"/>
              <a:t>CheckBoxes</a:t>
            </a:r>
            <a:r>
              <a:rPr lang="en-US" dirty="0"/>
              <a:t> and </a:t>
            </a:r>
            <a:r>
              <a:rPr lang="en-US" dirty="0" err="1"/>
              <a:t>RadioButtons</a:t>
            </a:r>
            <a:r>
              <a:rPr lang="en-US" dirty="0"/>
              <a:t> (Cont.)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AE6183-B275-47C5-8105-97E72497A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584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B6E1E7-CC6F-41B9-AB7D-380E67D0C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hlinkClick r:id="rId2"/>
              </a:rPr>
              <a:t>https://www.adobe.com/support/ultradev/edit_database/insert_checkboxes/insert_checkboxes02.html</a:t>
            </a:r>
            <a:endParaRPr lang="en-US" sz="2400" dirty="0"/>
          </a:p>
          <a:p>
            <a:r>
              <a:rPr lang="en-US" sz="2400" dirty="0"/>
              <a:t>In a </a:t>
            </a:r>
            <a:r>
              <a:rPr lang="en-US" sz="2400" u="sng" dirty="0">
                <a:solidFill>
                  <a:srgbClr val="FF0000"/>
                </a:solidFill>
              </a:rPr>
              <a:t>checkbox group</a:t>
            </a:r>
            <a:r>
              <a:rPr lang="en-US" sz="2400" dirty="0"/>
              <a:t>, a user can select more than one option. Each checkbox operates individually, so a user can toggle each response "on" and "off.“</a:t>
            </a:r>
          </a:p>
          <a:p>
            <a:r>
              <a:rPr lang="en-US" sz="2400" u="sng" dirty="0"/>
              <a:t>Radio buttons</a:t>
            </a:r>
            <a:r>
              <a:rPr lang="en-US" sz="2400" dirty="0"/>
              <a:t>, however, </a:t>
            </a:r>
            <a:r>
              <a:rPr lang="en-US" sz="2400" u="sng" dirty="0">
                <a:solidFill>
                  <a:srgbClr val="FF0000"/>
                </a:solidFill>
              </a:rPr>
              <a:t>operate as a group </a:t>
            </a:r>
            <a:r>
              <a:rPr lang="en-US" sz="2400" dirty="0"/>
              <a:t>and provide mutually exclusive selection values. A user can select only one option in a radio button group.</a:t>
            </a:r>
          </a:p>
          <a:p>
            <a:r>
              <a:rPr lang="en-US" sz="2400" dirty="0"/>
              <a:t>f you want to </a:t>
            </a:r>
            <a:r>
              <a:rPr lang="en-US" sz="2400" dirty="0">
                <a:solidFill>
                  <a:srgbClr val="FF0000"/>
                </a:solidFill>
              </a:rPr>
              <a:t>enable your user to select more than one option </a:t>
            </a:r>
            <a:r>
              <a:rPr lang="en-US" sz="2400" dirty="0"/>
              <a:t>in a group of choices, use </a:t>
            </a:r>
            <a:r>
              <a:rPr lang="en-US" sz="2400" dirty="0">
                <a:solidFill>
                  <a:srgbClr val="FF0000"/>
                </a:solidFill>
              </a:rPr>
              <a:t>checkboxes</a:t>
            </a:r>
            <a:r>
              <a:rPr lang="en-US" sz="2400" dirty="0"/>
              <a:t>. If you want to </a:t>
            </a:r>
            <a:r>
              <a:rPr lang="en-US" sz="2400" dirty="0">
                <a:solidFill>
                  <a:srgbClr val="FF0000"/>
                </a:solidFill>
              </a:rPr>
              <a:t>restrict your user to one option</a:t>
            </a:r>
            <a:r>
              <a:rPr lang="en-US" sz="2400" dirty="0"/>
              <a:t>, use radio buttons.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76216-E925-4B10-A1FD-F9642CAE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CheckBoxes</a:t>
            </a:r>
            <a:r>
              <a:rPr lang="en-US" dirty="0"/>
              <a:t> and </a:t>
            </a:r>
            <a:r>
              <a:rPr lang="en-US" dirty="0" err="1"/>
              <a:t>RadioButtons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AB9A-D2D0-4914-8272-D50378F8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95</a:t>
            </a:fld>
            <a:endParaRPr lang="en-US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A193F473-D03D-47CE-A7CE-BB45288BC3B1}"/>
              </a:ext>
            </a:extLst>
          </p:cNvPr>
          <p:cNvSpPr/>
          <p:nvPr/>
        </p:nvSpPr>
        <p:spPr>
          <a:xfrm>
            <a:off x="-71718" y="23397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6000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8788"/>
            <a:ext cx="12192000" cy="33988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6AEBD-17B1-4244-B635-CAB10F3E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96</a:t>
            </a:fld>
            <a:endParaRPr 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9F872350-2F5A-434C-833D-E11EDB157D6A}"/>
              </a:ext>
            </a:extLst>
          </p:cNvPr>
          <p:cNvSpPr/>
          <p:nvPr/>
        </p:nvSpPr>
        <p:spPr>
          <a:xfrm>
            <a:off x="439271" y="351416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!!!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3445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BF5AD2-A140-4471-9858-47B40C0CA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29" y="1659439"/>
            <a:ext cx="3600450" cy="41338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576AE7F-CF1E-400C-9B7F-27EBBD47A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6130-FBE5-4AB1-B3EA-2333C49D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2FB788-2AE0-4563-9C2A-F71BDCDDD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8" y="1659439"/>
            <a:ext cx="3600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07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8" y="0"/>
            <a:ext cx="119459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E8153-1C56-4AA1-9E92-41A715D84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203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htp6_14_WindowsForms_Page_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C5509-2A7B-44D2-B6D8-E1CA5AE4F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0B2AD-40F8-43A4-A51E-60F664408C3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36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vcsharphtp6_13</Template>
  <TotalTime>961</TotalTime>
  <Words>3340</Words>
  <Application>Microsoft Office PowerPoint</Application>
  <PresentationFormat>宽屏</PresentationFormat>
  <Paragraphs>442</Paragraphs>
  <Slides>158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158</vt:i4>
      </vt:variant>
    </vt:vector>
  </HeadingPairs>
  <TitlesOfParts>
    <vt:vector size="168" baseType="lpstr">
      <vt:lpstr>Arial</vt:lpstr>
      <vt:lpstr>Calibri</vt:lpstr>
      <vt:lpstr>Cambria</vt:lpstr>
      <vt:lpstr>Consolas</vt:lpstr>
      <vt:lpstr>Lucida Sans Unicode</vt:lpstr>
      <vt:lpstr>Verdana</vt:lpstr>
      <vt:lpstr>Wingdings</vt:lpstr>
      <vt:lpstr>Wingdings 2</vt:lpstr>
      <vt:lpstr>Wingdings 3</vt:lpstr>
      <vt:lpstr>Concourse</vt:lpstr>
      <vt:lpstr>Graphical User Interfaces with Windows Forms: Part 1</vt:lpstr>
      <vt:lpstr>PowerPoint 演示文稿</vt:lpstr>
      <vt:lpstr>PowerPoint 演示文稿</vt:lpstr>
      <vt:lpstr>PowerPoint 演示文稿</vt:lpstr>
      <vt:lpstr>14.1  Introduction </vt:lpstr>
      <vt:lpstr>PowerPoint 演示文稿</vt:lpstr>
      <vt:lpstr>PowerPoint 演示文稿</vt:lpstr>
      <vt:lpstr>14.1  Introduction (Cont.)</vt:lpstr>
      <vt:lpstr>PowerPoint 演示文稿</vt:lpstr>
      <vt:lpstr>14.2  Windows Forms </vt:lpstr>
      <vt:lpstr>14.2  Windows Forms (Cont.)</vt:lpstr>
      <vt:lpstr>Components vs. Controls</vt:lpstr>
      <vt:lpstr>PowerPoint 演示文稿</vt:lpstr>
      <vt:lpstr>PowerPoint 演示文稿</vt:lpstr>
      <vt:lpstr>14.2  Windows Forms (Cont.)</vt:lpstr>
      <vt:lpstr>14.2  Windows Forms (Cont.)</vt:lpstr>
      <vt:lpstr>PowerPoint 演示文稿</vt:lpstr>
      <vt:lpstr>PowerPoint 演示文稿</vt:lpstr>
      <vt:lpstr>14.3  Event Handling </vt:lpstr>
      <vt:lpstr>14.3   Event Handling</vt:lpstr>
      <vt:lpstr>PowerPoint 演示文稿</vt:lpstr>
      <vt:lpstr>PowerPoint 演示文稿</vt:lpstr>
      <vt:lpstr>14.3  Event Handling </vt:lpstr>
      <vt:lpstr>14.3  Event Handling (Cont.) </vt:lpstr>
      <vt:lpstr>14.3  Event Handling (Cont.) </vt:lpstr>
      <vt:lpstr>PowerPoint 演示文稿</vt:lpstr>
      <vt:lpstr>PowerPoint 演示文稿</vt:lpstr>
      <vt:lpstr>PowerPoint 演示文稿</vt:lpstr>
      <vt:lpstr>Two .cs files</vt:lpstr>
      <vt:lpstr>14.3  Event Handling (Cont.) ??</vt:lpstr>
      <vt:lpstr>Partial Classes and Methods (C# Programming Guide)</vt:lpstr>
      <vt:lpstr>PowerPoint 演示文稿</vt:lpstr>
      <vt:lpstr>14.3  Event Handling (Cont.) ? </vt:lpstr>
      <vt:lpstr>14.3  Event Handling (Cont.)?? </vt:lpstr>
      <vt:lpstr>14.3  Event Handling (Cont.) </vt:lpstr>
      <vt:lpstr>PowerPoint 演示文稿</vt:lpstr>
      <vt:lpstr>14.3  Event Handling (Cont.) </vt:lpstr>
      <vt:lpstr>PowerPoint 演示文稿</vt:lpstr>
      <vt:lpstr>14.3  Event Handling (Cont.) </vt:lpstr>
      <vt:lpstr>PowerPoint 演示文稿</vt:lpstr>
      <vt:lpstr>14.4  Control Properties and Layout </vt:lpstr>
      <vt:lpstr>PowerPoint 演示文稿</vt:lpstr>
      <vt:lpstr>PowerPoint 演示文稿</vt:lpstr>
      <vt:lpstr>PowerPoint 演示文稿</vt:lpstr>
      <vt:lpstr>14.4  Control Properties and Layout (Cont.)</vt:lpstr>
      <vt:lpstr>PowerPoint 演示文稿</vt:lpstr>
      <vt:lpstr>14.4  Control Properties and Layout (Cont.)</vt:lpstr>
      <vt:lpstr>PowerPoint 演示文稿</vt:lpstr>
      <vt:lpstr>14.4  Control Properties and Layout (Cont.)</vt:lpstr>
      <vt:lpstr>PowerPoint 演示文稿</vt:lpstr>
      <vt:lpstr>PowerPoint 演示文稿</vt:lpstr>
      <vt:lpstr>14.4  Control Properties and Layout (Cont.)</vt:lpstr>
      <vt:lpstr>PowerPoint 演示文稿</vt:lpstr>
      <vt:lpstr>14.5  Labels, TextBoxes and Buttons</vt:lpstr>
      <vt:lpstr>PowerPoint 演示文稿</vt:lpstr>
      <vt:lpstr>14.5  Labels, TextBoxes and Buttons (Cont.)</vt:lpstr>
      <vt:lpstr>PowerPoint 演示文稿</vt:lpstr>
      <vt:lpstr>PowerPoint 演示文稿</vt:lpstr>
      <vt:lpstr>14.5  Labels, TextBoxes and Buttons (Cont.) </vt:lpstr>
      <vt:lpstr>14.5  Labels, TextBoxes and Buttons (Cont.)</vt:lpstr>
      <vt:lpstr>PowerPoint 演示文稿</vt:lpstr>
      <vt:lpstr>14.5  Labels, TextBoxes and Buttons (Cont.)</vt:lpstr>
      <vt:lpstr>PowerPoint 演示文稿</vt:lpstr>
      <vt:lpstr>PowerPoint 演示文稿</vt:lpstr>
      <vt:lpstr>LabelTextBoxButtonTestForm.Designer</vt:lpstr>
      <vt:lpstr>PowerPoint 演示文稿</vt:lpstr>
      <vt:lpstr>14.6  GroupBoxes and Panels(container?) </vt:lpstr>
      <vt:lpstr>PowerPoint 演示文稿</vt:lpstr>
      <vt:lpstr>PowerPoint 演示文稿</vt:lpstr>
      <vt:lpstr>PowerPoint 演示文稿</vt:lpstr>
      <vt:lpstr>PowerPoint 演示文稿</vt:lpstr>
      <vt:lpstr>14.6  GroupBoxes and Panels (Cont.) p </vt:lpstr>
      <vt:lpstr>PowerPoint 演示文稿</vt:lpstr>
      <vt:lpstr>14.6  GroupBoxes and Panels (Cont.)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14.7  CheckBoxes and RadioButtons </vt:lpstr>
      <vt:lpstr>PowerPoint 演示文稿</vt:lpstr>
      <vt:lpstr>PowerPoint 演示文稿</vt:lpstr>
      <vt:lpstr>14.7  CheckBoxes and RadioButtons  (cont.)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14.7  CheckBoxes and RadioButtons (Cont.) </vt:lpstr>
      <vt:lpstr>14.7  CheckBoxes and RadioButtons (Cont.) </vt:lpstr>
      <vt:lpstr>CheckBoxes and RadioButtons</vt:lpstr>
      <vt:lpstr>PowerPoint 演示文稿</vt:lpstr>
      <vt:lpstr>PowerPoint 演示文稿</vt:lpstr>
      <vt:lpstr>PowerPoint 演示文稿</vt:lpstr>
      <vt:lpstr>PowerPoint 演示文稿</vt:lpstr>
      <vt:lpstr>14.7  CheckBoxes and RadioButtons (Cont.)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14.8  PictureBoxes</vt:lpstr>
      <vt:lpstr>PowerPoint 演示文稿</vt:lpstr>
      <vt:lpstr>PowerPoint 演示文稿</vt:lpstr>
      <vt:lpstr>14.8  PictureBoxes</vt:lpstr>
      <vt:lpstr>PowerPoint 演示文稿</vt:lpstr>
      <vt:lpstr>PowerPoint 演示文稿</vt:lpstr>
      <vt:lpstr>PowerPoint 演示文稿</vt:lpstr>
      <vt:lpstr>PictureBoxTestForm.Designer</vt:lpstr>
      <vt:lpstr>PowerPoint 演示文稿</vt:lpstr>
      <vt:lpstr>14.8  PictureBoxes (Cont.) </vt:lpstr>
      <vt:lpstr>14.8  PictureBoxes (Cont.) </vt:lpstr>
      <vt:lpstr>14.9  ToolTips</vt:lpstr>
      <vt:lpstr>PowerPoint 演示文稿</vt:lpstr>
      <vt:lpstr>14.9  ToolTips</vt:lpstr>
      <vt:lpstr>PowerPoint 演示文稿</vt:lpstr>
      <vt:lpstr>14.9  ToolTips (Cont.)</vt:lpstr>
      <vt:lpstr>PowerPoint 演示文稿</vt:lpstr>
      <vt:lpstr>14.9  ToolTips (Cont.) </vt:lpstr>
      <vt:lpstr>PowerPoint 演示文稿</vt:lpstr>
      <vt:lpstr>14.10  NumericUpDown Control  (cont.)</vt:lpstr>
      <vt:lpstr>PowerPoint 演示文稿</vt:lpstr>
      <vt:lpstr>PowerPoint 演示文稿</vt:lpstr>
      <vt:lpstr>14.10  NumericUpDown Control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14.11  Mouse-Event Handling </vt:lpstr>
      <vt:lpstr>PowerPoint 演示文稿</vt:lpstr>
      <vt:lpstr>PowerPoint 演示文稿</vt:lpstr>
      <vt:lpstr>14.11  Mouse-Event Handling </vt:lpstr>
      <vt:lpstr>PowerPoint 演示文稿</vt:lpstr>
      <vt:lpstr>PowerPoint 演示文稿</vt:lpstr>
      <vt:lpstr>PowerPoint 演示文稿</vt:lpstr>
      <vt:lpstr>PowerPoint 演示文稿</vt:lpstr>
      <vt:lpstr>13.6-review The using statement</vt:lpstr>
      <vt:lpstr>13.6-review The using statement (Cont.)</vt:lpstr>
      <vt:lpstr>14.11  Mouse-Event Handling (Cont.) </vt:lpstr>
      <vt:lpstr>14.12  Keyboard-Event Handling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Deitel</dc:creator>
  <cp:lastModifiedBy>Suoju He</cp:lastModifiedBy>
  <cp:revision>79</cp:revision>
  <dcterms:created xsi:type="dcterms:W3CDTF">2016-07-29T19:47:40Z</dcterms:created>
  <dcterms:modified xsi:type="dcterms:W3CDTF">2022-05-21T22:13:01Z</dcterms:modified>
</cp:coreProperties>
</file>